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52"/>
  </p:notesMasterIdLst>
  <p:sldIdLst>
    <p:sldId id="1933" r:id="rId5"/>
    <p:sldId id="1266" r:id="rId6"/>
    <p:sldId id="1795" r:id="rId7"/>
    <p:sldId id="1807" r:id="rId8"/>
    <p:sldId id="1820" r:id="rId9"/>
    <p:sldId id="1831" r:id="rId10"/>
    <p:sldId id="1519" r:id="rId11"/>
    <p:sldId id="1546" r:id="rId12"/>
    <p:sldId id="1548" r:id="rId13"/>
    <p:sldId id="1547" r:id="rId14"/>
    <p:sldId id="1549" r:id="rId15"/>
    <p:sldId id="1935" r:id="rId16"/>
    <p:sldId id="1482" r:id="rId17"/>
    <p:sldId id="1942" r:id="rId18"/>
    <p:sldId id="1934" r:id="rId19"/>
    <p:sldId id="1307" r:id="rId20"/>
    <p:sldId id="1944" r:id="rId21"/>
    <p:sldId id="1973" r:id="rId22"/>
    <p:sldId id="1946" r:id="rId23"/>
    <p:sldId id="1947" r:id="rId24"/>
    <p:sldId id="1459" r:id="rId25"/>
    <p:sldId id="1485" r:id="rId26"/>
    <p:sldId id="1466" r:id="rId27"/>
    <p:sldId id="1462" r:id="rId28"/>
    <p:sldId id="957" r:id="rId29"/>
    <p:sldId id="1483" r:id="rId30"/>
    <p:sldId id="959" r:id="rId31"/>
    <p:sldId id="1936" r:id="rId32"/>
    <p:sldId id="1562" r:id="rId33"/>
    <p:sldId id="1745" r:id="rId34"/>
    <p:sldId id="1746" r:id="rId35"/>
    <p:sldId id="1778" r:id="rId36"/>
    <p:sldId id="1360" r:id="rId37"/>
    <p:sldId id="411" r:id="rId38"/>
    <p:sldId id="1779" r:id="rId39"/>
    <p:sldId id="1780" r:id="rId40"/>
    <p:sldId id="1784" r:id="rId41"/>
    <p:sldId id="1785" r:id="rId42"/>
    <p:sldId id="1786" r:id="rId43"/>
    <p:sldId id="1787" r:id="rId44"/>
    <p:sldId id="1788" r:id="rId45"/>
    <p:sldId id="1789" r:id="rId46"/>
    <p:sldId id="1782" r:id="rId47"/>
    <p:sldId id="1803" r:id="rId48"/>
    <p:sldId id="1804" r:id="rId49"/>
    <p:sldId id="1806" r:id="rId50"/>
    <p:sldId id="1563" r:id="rId51"/>
  </p:sldIdLst>
  <p:sldSz cx="12192000" cy="6858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0" autoAdjust="0"/>
    <p:restoredTop sz="94626" autoAdjust="0"/>
  </p:normalViewPr>
  <p:slideViewPr>
    <p:cSldViewPr snapToGrid="0">
      <p:cViewPr varScale="1">
        <p:scale>
          <a:sx n="110" d="100"/>
          <a:sy n="110" d="100"/>
        </p:scale>
        <p:origin x="192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Boily" userId="4ace92db-0572-4382-889e-50f73e2bf144" providerId="ADAL" clId="{F3E49A3C-9C45-B64E-B51C-A2499EEB5751}"/>
    <pc:docChg chg="custSel delSld modSld modMainMaster">
      <pc:chgData name="Patrick Boily" userId="4ace92db-0572-4382-889e-50f73e2bf144" providerId="ADAL" clId="{F3E49A3C-9C45-B64E-B51C-A2499EEB5751}" dt="2020-09-09T22:39:14.229" v="10" actId="478"/>
      <pc:docMkLst>
        <pc:docMk/>
      </pc:docMkLst>
      <pc:sldChg chg="modSp mod">
        <pc:chgData name="Patrick Boily" userId="4ace92db-0572-4382-889e-50f73e2bf144" providerId="ADAL" clId="{F3E49A3C-9C45-B64E-B51C-A2499EEB5751}" dt="2020-09-09T22:35:52.066" v="6" actId="255"/>
        <pc:sldMkLst>
          <pc:docMk/>
          <pc:sldMk cId="3301621330" sldId="1787"/>
        </pc:sldMkLst>
        <pc:spChg chg="mod">
          <ac:chgData name="Patrick Boily" userId="4ace92db-0572-4382-889e-50f73e2bf144" providerId="ADAL" clId="{F3E49A3C-9C45-B64E-B51C-A2499EEB5751}" dt="2020-09-09T22:35:52.066" v="6" actId="255"/>
          <ac:spMkLst>
            <pc:docMk/>
            <pc:sldMk cId="3301621330" sldId="1787"/>
            <ac:spMk id="3" creationId="{34C6165E-F7F2-EC42-AA64-04DA13F54F2C}"/>
          </ac:spMkLst>
        </pc:spChg>
      </pc:sldChg>
      <pc:sldChg chg="del">
        <pc:chgData name="Patrick Boily" userId="4ace92db-0572-4382-889e-50f73e2bf144" providerId="ADAL" clId="{F3E49A3C-9C45-B64E-B51C-A2499EEB5751}" dt="2020-09-09T22:36:14.368" v="7" actId="2696"/>
        <pc:sldMkLst>
          <pc:docMk/>
          <pc:sldMk cId="378453239" sldId="1805"/>
        </pc:sldMkLst>
      </pc:sldChg>
      <pc:sldChg chg="modSp mod">
        <pc:chgData name="Patrick Boily" userId="4ace92db-0572-4382-889e-50f73e2bf144" providerId="ADAL" clId="{F3E49A3C-9C45-B64E-B51C-A2499EEB5751}" dt="2020-09-09T22:36:22.277" v="9" actId="20577"/>
        <pc:sldMkLst>
          <pc:docMk/>
          <pc:sldMk cId="4109147943" sldId="1806"/>
        </pc:sldMkLst>
        <pc:spChg chg="mod">
          <ac:chgData name="Patrick Boily" userId="4ace92db-0572-4382-889e-50f73e2bf144" providerId="ADAL" clId="{F3E49A3C-9C45-B64E-B51C-A2499EEB5751}" dt="2020-09-09T22:36:22.277" v="9" actId="20577"/>
          <ac:spMkLst>
            <pc:docMk/>
            <pc:sldMk cId="4109147943" sldId="1806"/>
            <ac:spMk id="3" creationId="{34C6165E-F7F2-EC42-AA64-04DA13F54F2C}"/>
          </ac:spMkLst>
        </pc:spChg>
      </pc:sldChg>
      <pc:sldChg chg="del">
        <pc:chgData name="Patrick Boily" userId="4ace92db-0572-4382-889e-50f73e2bf144" providerId="ADAL" clId="{F3E49A3C-9C45-B64E-B51C-A2499EEB5751}" dt="2020-09-09T22:34:46.410" v="1" actId="2696"/>
        <pc:sldMkLst>
          <pc:docMk/>
          <pc:sldMk cId="2658996663" sldId="1822"/>
        </pc:sldMkLst>
      </pc:sldChg>
      <pc:sldChg chg="del">
        <pc:chgData name="Patrick Boily" userId="4ace92db-0572-4382-889e-50f73e2bf144" providerId="ADAL" clId="{F3E49A3C-9C45-B64E-B51C-A2499EEB5751}" dt="2020-09-09T22:34:46.391" v="0" actId="2696"/>
        <pc:sldMkLst>
          <pc:docMk/>
          <pc:sldMk cId="2457103372" sldId="1823"/>
        </pc:sldMkLst>
      </pc:sldChg>
      <pc:sldChg chg="del">
        <pc:chgData name="Patrick Boily" userId="4ace92db-0572-4382-889e-50f73e2bf144" providerId="ADAL" clId="{F3E49A3C-9C45-B64E-B51C-A2499EEB5751}" dt="2020-09-09T22:34:50.759" v="2" actId="2696"/>
        <pc:sldMkLst>
          <pc:docMk/>
          <pc:sldMk cId="2984161783" sldId="1832"/>
        </pc:sldMkLst>
      </pc:sldChg>
      <pc:sldChg chg="del">
        <pc:chgData name="Patrick Boily" userId="4ace92db-0572-4382-889e-50f73e2bf144" providerId="ADAL" clId="{F3E49A3C-9C45-B64E-B51C-A2499EEB5751}" dt="2020-09-09T22:34:53.568" v="3" actId="2696"/>
        <pc:sldMkLst>
          <pc:docMk/>
          <pc:sldMk cId="527962851" sldId="1833"/>
        </pc:sldMkLst>
      </pc:sldChg>
      <pc:sldMasterChg chg="delSp mod">
        <pc:chgData name="Patrick Boily" userId="4ace92db-0572-4382-889e-50f73e2bf144" providerId="ADAL" clId="{F3E49A3C-9C45-B64E-B51C-A2499EEB5751}" dt="2020-09-09T22:39:14.229" v="10" actId="478"/>
        <pc:sldMasterMkLst>
          <pc:docMk/>
          <pc:sldMasterMk cId="0" sldId="2147483648"/>
        </pc:sldMasterMkLst>
        <pc:picChg chg="del">
          <ac:chgData name="Patrick Boily" userId="4ace92db-0572-4382-889e-50f73e2bf144" providerId="ADAL" clId="{F3E49A3C-9C45-B64E-B51C-A2499EEB5751}" dt="2020-09-09T22:39:14.229" v="10" actId="478"/>
          <ac:picMkLst>
            <pc:docMk/>
            <pc:sldMasterMk cId="0" sldId="2147483648"/>
            <ac:picMk id="15" creationId="{F5D0EF7E-A1BF-DB4E-8D36-37CE67C02497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07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14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6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81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12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0F96D-ECB8-4C38-A3E8-C5F6AE3841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0F96D-ECB8-4C38-A3E8-C5F6AE3841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8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/>
              <a:t>Intro to text analysis</a:t>
            </a:r>
          </a:p>
          <a:p>
            <a:r>
              <a:rPr lang="en-CA"/>
              <a:t>We will be talking about data reduction using NHL game between Ottawa Senators vs. Toronto Maple </a:t>
            </a:r>
            <a:r>
              <a:rPr lang="en-CA" err="1"/>
              <a:t>Leafs</a:t>
            </a:r>
            <a:r>
              <a:rPr lang="en-CA"/>
              <a:t> on February 18</a:t>
            </a:r>
            <a:r>
              <a:rPr lang="en-CA" baseline="30000"/>
              <a:t>th</a:t>
            </a:r>
            <a:r>
              <a:rPr lang="en-CA"/>
              <a:t> of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9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0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28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19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0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0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6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accent2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675" y="1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4140767"/>
          </a:xfrm>
        </p:spPr>
        <p:txBody>
          <a:bodyPr/>
          <a:lstStyle>
            <a:lvl1pPr>
              <a:defRPr>
                <a:latin typeface="Dagny OT" panose="020B0504020201020104" pitchFamily="34" charset="77"/>
              </a:defRPr>
            </a:lvl1pPr>
            <a:lvl2pPr>
              <a:defRPr>
                <a:latin typeface="Dagny OT" panose="020B0504020201020104" pitchFamily="34" charset="77"/>
              </a:defRPr>
            </a:lvl2pPr>
            <a:lvl3pPr>
              <a:defRPr>
                <a:latin typeface="Dagny OT" panose="020B0504020201020104" pitchFamily="34" charset="77"/>
              </a:defRPr>
            </a:lvl3pPr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41975"/>
            <a:ext cx="11290860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1"/>
            <a:ext cx="11029615" cy="1497508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5"/>
            <a:ext cx="11300036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3"/>
            <a:ext cx="5422391" cy="4093260"/>
          </a:xfrm>
        </p:spPr>
        <p:txBody>
          <a:bodyPr>
            <a:normAutofit/>
          </a:bodyPr>
          <a:lstStyle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5"/>
            <a:ext cx="11300036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7"/>
            <a:ext cx="4909445" cy="689514"/>
          </a:xfrm>
        </p:spPr>
        <p:txBody>
          <a:bodyPr anchor="ctr"/>
          <a:lstStyle>
            <a:lvl1pPr algn="l">
              <a:defRPr sz="21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1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  <a:latin typeface="Dagny OT" panose="020B0504020201020104" pitchFamily="34" charset="7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7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9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6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457182" indent="0">
              <a:buNone/>
              <a:defRPr sz="1500"/>
            </a:lvl2pPr>
            <a:lvl3pPr marL="914363" indent="0">
              <a:buNone/>
              <a:defRPr sz="1500"/>
            </a:lvl3pPr>
            <a:lvl4pPr marL="1371545" indent="0">
              <a:buNone/>
              <a:defRPr sz="1500"/>
            </a:lvl4pPr>
            <a:lvl5pPr marL="1828727" indent="0">
              <a:buNone/>
              <a:defRPr sz="1500"/>
            </a:lvl5pPr>
            <a:lvl6pPr marL="2285909" indent="0">
              <a:buNone/>
              <a:defRPr sz="1500"/>
            </a:lvl6pPr>
            <a:lvl7pPr marL="2743090" indent="0">
              <a:buNone/>
              <a:defRPr sz="1500"/>
            </a:lvl7pPr>
            <a:lvl8pPr marL="3200272" indent="0">
              <a:buNone/>
              <a:defRPr sz="1500"/>
            </a:lvl8pPr>
            <a:lvl9pPr marL="3657454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8" y="5722593"/>
            <a:ext cx="11029617" cy="5986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36" tIns="45719" rIns="91436" bIns="45719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/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1" y="6455412"/>
            <a:ext cx="4097020" cy="2739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9037320" y="6407719"/>
            <a:ext cx="2377440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b="0" i="0">
                <a:solidFill>
                  <a:schemeClr val="accent2"/>
                </a:solidFill>
                <a:latin typeface="Dagny OT" panose="020B0504020201020104" pitchFamily="34" charset="77"/>
              </a:rPr>
              <a:t>data-action-lab.com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182" rtl="0" eaLnBrk="1" latinLnBrk="0" hangingPunct="1">
        <a:spcBef>
          <a:spcPct val="0"/>
        </a:spcBef>
        <a:buNone/>
        <a:defRPr sz="2800" b="1" i="0" kern="1200" cap="all">
          <a:solidFill>
            <a:schemeClr val="bg1"/>
          </a:solidFill>
          <a:latin typeface="Dagny OT" panose="020B0504020201020104" pitchFamily="34" charset="77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88" indent="-305988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29975" indent="-305988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899964" indent="-269989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1950" indent="-2339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1936" indent="-2339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4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12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00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888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3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orld_Values_Survey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ckoboard.com/blog/building-great-dashboards-6-golden-rules-to-successful-dashboard-desig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board.edmonton.ca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igbookofdashboards.com/dashboards.html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matillion.com/insights/why-great-dashboard-software-doesnt-always-equal-great-dashboards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eckoboard.com/assets/2-terrible-dashboard-example-min.pn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S_2_IQ5gRw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ilyinfographic.com/successful-people-unsuccessful-peopl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B8201-BFDA-6C4B-98E7-CFF593E8B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DEA61-A686-0143-8B5F-BF580D43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in the 21</a:t>
            </a:r>
            <a:r>
              <a:rPr lang="en-US" baseline="30000"/>
              <a:t>st</a:t>
            </a:r>
            <a:r>
              <a:rPr lang="en-US"/>
              <a:t> CENTURY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85EB-97FB-6949-9341-6499E05B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 the 21</a:t>
            </a:r>
            <a:r>
              <a:rPr lang="en-US" baseline="30000"/>
              <a:t>st</a:t>
            </a:r>
            <a:r>
              <a:rPr lang="en-US"/>
              <a:t> century, there is: 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there is </a:t>
            </a:r>
            <a:r>
              <a:rPr lang="en-US" b="1"/>
              <a:t>more data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it’s mostly</a:t>
            </a:r>
            <a:r>
              <a:rPr lang="en-US" b="1"/>
              <a:t> digital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it’s</a:t>
            </a:r>
            <a:r>
              <a:rPr lang="en-US" b="1"/>
              <a:t> </a:t>
            </a:r>
            <a:r>
              <a:rPr lang="en-US"/>
              <a:t>mostly</a:t>
            </a:r>
            <a:r>
              <a:rPr lang="en-US" b="1"/>
              <a:t> observed </a:t>
            </a:r>
            <a:r>
              <a:rPr lang="en-US"/>
              <a:t>(rather than generated by designed experiment) </a:t>
            </a:r>
          </a:p>
          <a:p>
            <a:pPr marL="0" indent="0">
              <a:buNone/>
            </a:pPr>
            <a:endParaRPr lang="en-US" sz="1000"/>
          </a:p>
          <a:p>
            <a:pPr marL="0" indent="0" algn="just">
              <a:buNone/>
            </a:pPr>
            <a:r>
              <a:rPr lang="en-US"/>
              <a:t>Problems are solved </a:t>
            </a:r>
            <a:r>
              <a:rPr lang="en-US" b="1"/>
              <a:t>empirically</a:t>
            </a:r>
            <a:r>
              <a:rPr lang="en-US"/>
              <a:t>, </a:t>
            </a:r>
            <a:r>
              <a:rPr lang="en-US" b="1"/>
              <a:t>theoretically</a:t>
            </a:r>
            <a:r>
              <a:rPr lang="en-US"/>
              <a:t>, through </a:t>
            </a:r>
            <a:r>
              <a:rPr lang="en-US" b="1"/>
              <a:t>computation </a:t>
            </a:r>
            <a:r>
              <a:rPr lang="en-US"/>
              <a:t>and/or </a:t>
            </a:r>
            <a:r>
              <a:rPr lang="en-US" b="1"/>
              <a:t>data exploration</a:t>
            </a:r>
            <a:r>
              <a:rPr lang="en-US"/>
              <a:t>/</a:t>
            </a:r>
            <a:r>
              <a:rPr lang="en-US" b="1"/>
              <a:t>visualization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34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5A54-6D3F-A343-8AD9-8D5D4FF6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in the 21</a:t>
            </a:r>
            <a:r>
              <a:rPr lang="en-US" baseline="30000"/>
              <a:t>st </a:t>
            </a:r>
            <a:r>
              <a:rPr lang="en-US"/>
              <a:t>CENTURY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0E47-DC2F-B942-AD9E-669EB6E00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b="1"/>
              <a:t>Empirically:</a:t>
            </a:r>
            <a:r>
              <a:rPr lang="en-CA"/>
              <a:t> observe and describe what happens</a:t>
            </a:r>
          </a:p>
          <a:p>
            <a:pPr marL="0" indent="0">
              <a:buNone/>
            </a:pPr>
            <a:endParaRPr lang="en-CA" sz="500"/>
          </a:p>
          <a:p>
            <a:pPr marL="0" indent="0">
              <a:buNone/>
            </a:pPr>
            <a:r>
              <a:rPr lang="en-CA" b="1"/>
              <a:t>Theoretically: </a:t>
            </a:r>
            <a:r>
              <a:rPr lang="en-CA"/>
              <a:t>generalize and build models and generalizations to understand what happens</a:t>
            </a:r>
          </a:p>
          <a:p>
            <a:pPr marL="0" indent="0">
              <a:buNone/>
            </a:pPr>
            <a:endParaRPr lang="en-CA" sz="500"/>
          </a:p>
          <a:p>
            <a:pPr marL="0" indent="0">
              <a:buNone/>
            </a:pPr>
            <a:r>
              <a:rPr lang="en-CA" b="1"/>
              <a:t>Computationally: </a:t>
            </a:r>
            <a:r>
              <a:rPr lang="en-CA"/>
              <a:t>design computer simulations to better understand what happens</a:t>
            </a:r>
          </a:p>
          <a:p>
            <a:pPr marL="0" indent="0">
              <a:buNone/>
            </a:pPr>
            <a:endParaRPr lang="en-CA" sz="500"/>
          </a:p>
          <a:p>
            <a:pPr marL="0" indent="0">
              <a:buNone/>
            </a:pPr>
            <a:r>
              <a:rPr lang="en-CA" b="1"/>
              <a:t>Data Exploration/Visualization</a:t>
            </a:r>
            <a:r>
              <a:rPr lang="en-CA"/>
              <a:t>: the new approach to understanding</a:t>
            </a:r>
          </a:p>
        </p:txBody>
      </p:sp>
    </p:spTree>
    <p:extLst>
      <p:ext uri="{BB962C8B-B14F-4D97-AF65-F5344CB8AC3E}">
        <p14:creationId xmlns:p14="http://schemas.microsoft.com/office/powerpoint/2010/main" val="418218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In teams or individually, identify a few data visualizations that appeal to you (professionally, esthetically, or both). 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What is the story being told by the visualization?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What kind of data is needed to build these visualizations?  </a:t>
            </a:r>
          </a:p>
        </p:txBody>
      </p:sp>
    </p:spTree>
    <p:extLst>
      <p:ext uri="{BB962C8B-B14F-4D97-AF65-F5344CB8AC3E}">
        <p14:creationId xmlns:p14="http://schemas.microsoft.com/office/powerpoint/2010/main" val="6025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(Messy) Analysis Process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2094191"/>
            <a:ext cx="1718269" cy="1735800"/>
            <a:chOff x="753626" y="1690688"/>
            <a:chExt cx="1718269" cy="1735800"/>
          </a:xfrm>
        </p:grpSpPr>
        <p:sp>
          <p:nvSpPr>
            <p:cNvPr id="7" name="Rectangle 6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8200" y="4374160"/>
            <a:ext cx="1718269" cy="1735800"/>
            <a:chOff x="906026" y="4097163"/>
            <a:chExt cx="1718269" cy="1735800"/>
          </a:xfrm>
        </p:grpSpPr>
        <p:sp>
          <p:nvSpPr>
            <p:cNvPr id="10" name="Rectangle 9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70644" y="2094191"/>
            <a:ext cx="1718269" cy="1735800"/>
            <a:chOff x="3953654" y="2202263"/>
            <a:chExt cx="1718269" cy="1735800"/>
          </a:xfrm>
        </p:grpSpPr>
        <p:sp>
          <p:nvSpPr>
            <p:cNvPr id="13" name="Rectangle 12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70644" y="4374160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03088" y="2094191"/>
            <a:ext cx="1718269" cy="1735800"/>
            <a:chOff x="6256959" y="2227198"/>
            <a:chExt cx="1718269" cy="1735800"/>
          </a:xfrm>
        </p:grpSpPr>
        <p:sp>
          <p:nvSpPr>
            <p:cNvPr id="19" name="Rectangle 18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03088" y="4374160"/>
            <a:ext cx="1718269" cy="1735800"/>
            <a:chOff x="6527893" y="4626129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635532" y="2094191"/>
            <a:ext cx="1718269" cy="1735800"/>
            <a:chOff x="8695359" y="2361363"/>
            <a:chExt cx="1718269" cy="1735800"/>
          </a:xfrm>
        </p:grpSpPr>
        <p:sp>
          <p:nvSpPr>
            <p:cNvPr id="25" name="Rectangle 24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635532" y="4374160"/>
            <a:ext cx="1718269" cy="1735800"/>
            <a:chOff x="9372692" y="4823354"/>
            <a:chExt cx="1718269" cy="1735800"/>
          </a:xfrm>
        </p:grpSpPr>
        <p:sp>
          <p:nvSpPr>
            <p:cNvPr id="28" name="Rectangle 27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  <p:cxnSp>
        <p:nvCxnSpPr>
          <p:cNvPr id="30" name="Straight Arrow Connector 29"/>
          <p:cNvCxnSpPr>
            <a:stCxn id="7" idx="2"/>
            <a:endCxn id="10" idx="0"/>
          </p:cNvCxnSpPr>
          <p:nvPr/>
        </p:nvCxnSpPr>
        <p:spPr>
          <a:xfrm>
            <a:off x="1697335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16" idx="0"/>
          </p:cNvCxnSpPr>
          <p:nvPr/>
        </p:nvCxnSpPr>
        <p:spPr>
          <a:xfrm>
            <a:off x="4629779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3" idx="1"/>
          </p:cNvCxnSpPr>
          <p:nvPr/>
        </p:nvCxnSpPr>
        <p:spPr>
          <a:xfrm>
            <a:off x="2556470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  <a:endCxn id="13" idx="1"/>
          </p:cNvCxnSpPr>
          <p:nvPr/>
        </p:nvCxnSpPr>
        <p:spPr>
          <a:xfrm flipV="1">
            <a:off x="2556469" y="2962091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20" idx="1"/>
          </p:cNvCxnSpPr>
          <p:nvPr/>
        </p:nvCxnSpPr>
        <p:spPr>
          <a:xfrm>
            <a:off x="5488914" y="2962093"/>
            <a:ext cx="1214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  <a:endCxn id="19" idx="1"/>
          </p:cNvCxnSpPr>
          <p:nvPr/>
        </p:nvCxnSpPr>
        <p:spPr>
          <a:xfrm flipV="1">
            <a:off x="5488914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22" idx="1"/>
          </p:cNvCxnSpPr>
          <p:nvPr/>
        </p:nvCxnSpPr>
        <p:spPr>
          <a:xfrm>
            <a:off x="5488914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2" idx="0"/>
          </p:cNvCxnSpPr>
          <p:nvPr/>
        </p:nvCxnSpPr>
        <p:spPr>
          <a:xfrm>
            <a:off x="7562224" y="3829991"/>
            <a:ext cx="1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3"/>
            <a:endCxn id="25" idx="1"/>
          </p:cNvCxnSpPr>
          <p:nvPr/>
        </p:nvCxnSpPr>
        <p:spPr>
          <a:xfrm>
            <a:off x="8421358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3"/>
            <a:endCxn id="28" idx="1"/>
          </p:cNvCxnSpPr>
          <p:nvPr/>
        </p:nvCxnSpPr>
        <p:spPr>
          <a:xfrm>
            <a:off x="8421358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3"/>
            <a:endCxn id="28" idx="1"/>
          </p:cNvCxnSpPr>
          <p:nvPr/>
        </p:nvCxnSpPr>
        <p:spPr>
          <a:xfrm>
            <a:off x="8421358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2"/>
            <a:endCxn id="28" idx="0"/>
          </p:cNvCxnSpPr>
          <p:nvPr/>
        </p:nvCxnSpPr>
        <p:spPr>
          <a:xfrm>
            <a:off x="10494667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1"/>
            <a:endCxn id="14" idx="3"/>
          </p:cNvCxnSpPr>
          <p:nvPr/>
        </p:nvCxnSpPr>
        <p:spPr>
          <a:xfrm flipH="1" flipV="1">
            <a:off x="5488914" y="2962092"/>
            <a:ext cx="1214175" cy="22799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752033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809543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556470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556470" y="3217142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488913" y="5533452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488913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492262" y="3198725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677779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0800000">
            <a:off x="2548516" y="2632909"/>
            <a:ext cx="4889360" cy="3698747"/>
          </a:xfrm>
          <a:prstGeom prst="bentConnector3">
            <a:avLst>
              <a:gd name="adj1" fmla="val 8678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437876" y="6109959"/>
            <a:ext cx="0" cy="22169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697336" y="1927200"/>
            <a:ext cx="879733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0"/>
          </p:cNvCxnSpPr>
          <p:nvPr/>
        </p:nvCxnSpPr>
        <p:spPr>
          <a:xfrm flipH="1" flipV="1">
            <a:off x="10494666" y="1927202"/>
            <a:ext cx="1" cy="1669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421358" y="2847958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421358" y="3204854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3" idx="3"/>
            <a:endCxn id="25" idx="1"/>
          </p:cNvCxnSpPr>
          <p:nvPr/>
        </p:nvCxnSpPr>
        <p:spPr>
          <a:xfrm flipV="1">
            <a:off x="8421358" y="2962092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7" idx="0"/>
          </p:cNvCxnSpPr>
          <p:nvPr/>
        </p:nvCxnSpPr>
        <p:spPr>
          <a:xfrm>
            <a:off x="1697335" y="1927202"/>
            <a:ext cx="0" cy="166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470302" y="1866885"/>
            <a:ext cx="2160000" cy="2160000"/>
          </a:xfrm>
          <a:prstGeom prst="ellipse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9414665" y="4160712"/>
            <a:ext cx="2160000" cy="2160000"/>
          </a:xfrm>
          <a:prstGeom prst="ellipse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altLang="en-US">
                <a:latin typeface="Dagny OT"/>
              </a:rPr>
              <a:t>DATA Environment</a:t>
            </a:r>
          </a:p>
        </p:txBody>
      </p:sp>
      <p:pic>
        <p:nvPicPr>
          <p:cNvPr id="11267" name="Graphic 4" descr="Databas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34575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Graphic 8" descr="Gear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8" y="34575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Graphic 10" descr="Databas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44211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Group 11"/>
          <p:cNvGrpSpPr>
            <a:grpSpLocks/>
          </p:cNvGrpSpPr>
          <p:nvPr/>
        </p:nvGrpSpPr>
        <p:grpSpPr bwMode="auto">
          <a:xfrm>
            <a:off x="5908675" y="3402013"/>
            <a:ext cx="1042988" cy="1023937"/>
            <a:chOff x="4619235" y="2521386"/>
            <a:chExt cx="1042994" cy="1022575"/>
          </a:xfrm>
        </p:grpSpPr>
        <p:pic>
          <p:nvPicPr>
            <p:cNvPr id="11301" name="Graphic 17" descr="Tabl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235" y="252138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02" name="Graphic 15" descr="Magnifying glas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237" y="2834969"/>
              <a:ext cx="708992" cy="70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71" name="Graphic 20" descr="Playbook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425" y="33718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2" name="Group 17"/>
          <p:cNvGrpSpPr>
            <a:grpSpLocks/>
          </p:cNvGrpSpPr>
          <p:nvPr/>
        </p:nvGrpSpPr>
        <p:grpSpPr bwMode="auto">
          <a:xfrm>
            <a:off x="10363200" y="3168650"/>
            <a:ext cx="1582738" cy="1581150"/>
            <a:chOff x="9988328" y="2865736"/>
            <a:chExt cx="1582403" cy="1582403"/>
          </a:xfrm>
        </p:grpSpPr>
        <p:pic>
          <p:nvPicPr>
            <p:cNvPr id="11299" name="Graphic 24" descr="Gau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2329" y="3079136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00" name="Graphic 28" descr="Monitor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8328" y="2865736"/>
              <a:ext cx="1582403" cy="1582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73" name="TextBox 20"/>
          <p:cNvSpPr txBox="1">
            <a:spLocks noChangeArrowheads="1"/>
          </p:cNvSpPr>
          <p:nvPr/>
        </p:nvSpPr>
        <p:spPr bwMode="auto">
          <a:xfrm>
            <a:off x="3165380" y="2809518"/>
            <a:ext cx="105894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rgbClr val="F8931F"/>
                </a:solidFill>
                <a:latin typeface="Dagny OT" panose="020B0504020201020104" pitchFamily="34" charset="77"/>
              </a:rPr>
              <a:t>Extract</a:t>
            </a:r>
            <a:br>
              <a:rPr lang="en-US" altLang="en-US" sz="1400" b="1" dirty="0">
                <a:solidFill>
                  <a:srgbClr val="F8931F"/>
                </a:solidFill>
                <a:latin typeface="Dagny OT" panose="020B0504020201020104" pitchFamily="34" charset="77"/>
              </a:rPr>
            </a:br>
            <a:r>
              <a:rPr lang="en-US" altLang="en-US" sz="1400" b="1" dirty="0" err="1">
                <a:solidFill>
                  <a:srgbClr val="F8931F"/>
                </a:solidFill>
                <a:latin typeface="Dagny OT" panose="020B0504020201020104" pitchFamily="34" charset="77"/>
              </a:rPr>
              <a:t>TransformLoad</a:t>
            </a:r>
            <a:endParaRPr lang="en-US" altLang="en-US" sz="1400" b="1" dirty="0">
              <a:solidFill>
                <a:srgbClr val="F8931F"/>
              </a:solidFill>
              <a:latin typeface="Dagny OT" panose="020B0504020201020104" pitchFamily="34" charset="77"/>
            </a:endParaRPr>
          </a:p>
        </p:txBody>
      </p:sp>
      <p:sp>
        <p:nvSpPr>
          <p:cNvPr id="11274" name="TextBox 21"/>
          <p:cNvSpPr txBox="1">
            <a:spLocks noChangeArrowheads="1"/>
          </p:cNvSpPr>
          <p:nvPr/>
        </p:nvSpPr>
        <p:spPr bwMode="auto">
          <a:xfrm>
            <a:off x="1327302" y="2247643"/>
            <a:ext cx="1927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8931F"/>
                </a:solidFill>
                <a:latin typeface="Dagny OT" panose="020B0504020201020104" pitchFamily="34" charset="77"/>
              </a:rPr>
              <a:t>Data storage</a:t>
            </a:r>
          </a:p>
        </p:txBody>
      </p:sp>
      <p:sp>
        <p:nvSpPr>
          <p:cNvPr id="11275" name="TextBox 24"/>
          <p:cNvSpPr txBox="1">
            <a:spLocks noChangeArrowheads="1"/>
          </p:cNvSpPr>
          <p:nvPr/>
        </p:nvSpPr>
        <p:spPr bwMode="auto">
          <a:xfrm>
            <a:off x="8170842" y="3009943"/>
            <a:ext cx="24336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8931F"/>
                </a:solidFill>
                <a:latin typeface="Dagny OT" panose="020B0504020201020104" pitchFamily="34" charset="77"/>
              </a:rPr>
              <a:t>Visualization generation</a:t>
            </a:r>
          </a:p>
        </p:txBody>
      </p:sp>
      <p:pic>
        <p:nvPicPr>
          <p:cNvPr id="11276" name="Graphic 3" descr="Head with Gears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3" y="34226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31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914525"/>
            <a:ext cx="13335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Graphic 4" descr="Databas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538" y="345757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37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3097213"/>
            <a:ext cx="13335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38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5332413"/>
            <a:ext cx="13335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Picture 39"/>
          <p:cNvPicPr>
            <a:picLocks noChangeAspect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4318000"/>
            <a:ext cx="13335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2" name="TextBox 40"/>
          <p:cNvSpPr txBox="1">
            <a:spLocks noChangeArrowheads="1"/>
          </p:cNvSpPr>
          <p:nvPr/>
        </p:nvSpPr>
        <p:spPr bwMode="auto">
          <a:xfrm>
            <a:off x="-126206" y="2809518"/>
            <a:ext cx="17319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8931F"/>
                </a:solidFill>
                <a:latin typeface="Dagny OT" panose="020B0504020201020104" pitchFamily="34" charset="77"/>
              </a:rPr>
              <a:t>Data collection</a:t>
            </a:r>
          </a:p>
        </p:txBody>
      </p:sp>
      <p:sp>
        <p:nvSpPr>
          <p:cNvPr id="11283" name="TextBox 41"/>
          <p:cNvSpPr txBox="1">
            <a:spLocks noChangeArrowheads="1"/>
          </p:cNvSpPr>
          <p:nvPr/>
        </p:nvSpPr>
        <p:spPr bwMode="auto">
          <a:xfrm>
            <a:off x="4135529" y="4359275"/>
            <a:ext cx="17540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8931F"/>
                </a:solidFill>
                <a:latin typeface="Dagny OT" panose="020B0504020201020104" pitchFamily="34" charset="77"/>
              </a:rPr>
              <a:t>Data warehouse</a:t>
            </a:r>
          </a:p>
        </p:txBody>
      </p:sp>
      <p:sp>
        <p:nvSpPr>
          <p:cNvPr id="11284" name="TextBox 42"/>
          <p:cNvSpPr txBox="1">
            <a:spLocks noChangeArrowheads="1"/>
          </p:cNvSpPr>
          <p:nvPr/>
        </p:nvSpPr>
        <p:spPr bwMode="auto">
          <a:xfrm>
            <a:off x="5365750" y="3186156"/>
            <a:ext cx="20478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8931F"/>
                </a:solidFill>
                <a:latin typeface="Dagny OT" panose="020B0504020201020104" pitchFamily="34" charset="77"/>
              </a:rPr>
              <a:t>Data preparation</a:t>
            </a:r>
          </a:p>
        </p:txBody>
      </p:sp>
      <p:sp>
        <p:nvSpPr>
          <p:cNvPr id="11285" name="TextBox 43"/>
          <p:cNvSpPr txBox="1">
            <a:spLocks noChangeArrowheads="1"/>
          </p:cNvSpPr>
          <p:nvPr/>
        </p:nvSpPr>
        <p:spPr bwMode="auto">
          <a:xfrm>
            <a:off x="6931025" y="4306888"/>
            <a:ext cx="18319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8931F"/>
                </a:solidFill>
                <a:latin typeface="Dagny OT" panose="020B0504020201020104" pitchFamily="34" charset="77"/>
              </a:rPr>
              <a:t>Data analysis</a:t>
            </a:r>
          </a:p>
        </p:txBody>
      </p:sp>
      <p:sp>
        <p:nvSpPr>
          <p:cNvPr id="11286" name="TextBox 44"/>
          <p:cNvSpPr txBox="1">
            <a:spLocks noChangeArrowheads="1"/>
          </p:cNvSpPr>
          <p:nvPr/>
        </p:nvSpPr>
        <p:spPr bwMode="auto">
          <a:xfrm>
            <a:off x="9982200" y="4576296"/>
            <a:ext cx="22248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>
                <a:solidFill>
                  <a:srgbClr val="F8931F"/>
                </a:solidFill>
                <a:latin typeface="Dagny OT" panose="020B0504020201020104" pitchFamily="34" charset="77"/>
              </a:rPr>
              <a:t>Results integration</a:t>
            </a:r>
          </a:p>
        </p:txBody>
      </p:sp>
      <p:pic>
        <p:nvPicPr>
          <p:cNvPr id="11287" name="Graphic 38" descr="Line Arrow: Straigh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3619500"/>
            <a:ext cx="584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Graphic 38" descr="Line Arrow: Straigh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5" y="3619500"/>
            <a:ext cx="584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9" name="Graphic 38" descr="Line Arrow: Straigh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50" y="3619500"/>
            <a:ext cx="585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0" name="Graphic 38" descr="Line Arrow: Straigh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3619500"/>
            <a:ext cx="584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1" name="Graphic 38" descr="Line Arrow: Straigh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488" y="3619500"/>
            <a:ext cx="585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2" name="Graphic 38" descr="Line Arrow: Straigh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13" y="3619500"/>
            <a:ext cx="584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3" name="Graphic 4" descr="Databas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25495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4" name="Graphic 38" descr="Line Arrow: Straight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9027593">
            <a:off x="1420813" y="2546350"/>
            <a:ext cx="584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5" name="Graphic 38" descr="Line Arrow: Straight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39843">
            <a:off x="1414463" y="3211513"/>
            <a:ext cx="585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6" name="Graphic 38" descr="Line Arrow: Straigh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8" y="4545013"/>
            <a:ext cx="5842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7" name="Graphic 38" descr="Line Arrow: Straight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26658">
            <a:off x="1414463" y="4056063"/>
            <a:ext cx="5857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98" name="Graphic 38" descr="Line Arrow: Straight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26658">
            <a:off x="1441450" y="5243513"/>
            <a:ext cx="584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Content Placeholder 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600C4858-9546-8849-9D97-36911B4C6B1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08" y="2693686"/>
            <a:ext cx="914400" cy="647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532439-CB5E-8F48-8CA5-D8E8641A68D7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1642" y="4187481"/>
            <a:ext cx="785919" cy="41260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94D0E63-66D8-9C49-895D-CCCADCD328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32103" y="5184579"/>
            <a:ext cx="1062895" cy="59787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9E71944-3462-254D-BF2C-A5322925C4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85805" y="4717853"/>
            <a:ext cx="840683" cy="363538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5EBBA67-EC03-374A-A761-8BFD9ACBFD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6483" y="4533900"/>
            <a:ext cx="900353" cy="700274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887CEFBF-E7E1-A44B-9797-F23417A67F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82043" y="5158455"/>
            <a:ext cx="632452" cy="632452"/>
          </a:xfrm>
          <a:prstGeom prst="rect">
            <a:avLst/>
          </a:prstGeom>
        </p:spPr>
      </p:pic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3B9AC75A-3738-9244-8BAD-C8E131F822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13850" y="4667052"/>
            <a:ext cx="603469" cy="682182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D512F28D-667B-0346-8ED0-0C559A25A12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45634" y="4716830"/>
            <a:ext cx="687478" cy="6874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DC95E5E-DCAF-E34F-B9E7-04B066F23984}"/>
                  </a:ext>
                </a:extLst>
              </p:cNvPr>
              <p:cNvSpPr txBox="1"/>
              <p:nvPr/>
            </p:nvSpPr>
            <p:spPr>
              <a:xfrm>
                <a:off x="0" y="6352371"/>
                <a:ext cx="12192000" cy="52322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800" b="1">
                    <a:solidFill>
                      <a:schemeClr val="tx1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defRPr>
                </a:lvl1pPr>
              </a:lstStyle>
              <a:p>
                <a:r>
                  <a:rPr lang="en-US">
                    <a:solidFill>
                      <a:schemeClr val="bg1"/>
                    </a:solidFill>
                  </a:rPr>
                  <a:t>Visualizations account for only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~1</m:t>
                    </m:r>
                    <m:r>
                      <a:rPr lang="en-CA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>
                    <a:solidFill>
                      <a:schemeClr val="bg1"/>
                    </a:solidFill>
                  </a:rPr>
                  <a:t>of the process.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DC95E5E-DCAF-E34F-B9E7-04B066F23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52371"/>
                <a:ext cx="12192000" cy="523220"/>
              </a:xfrm>
              <a:prstGeom prst="rect">
                <a:avLst/>
              </a:prstGeom>
              <a:blipFill>
                <a:blip r:embed="rId21"/>
                <a:stretch>
                  <a:fillRect t="-14634" b="-317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487A26AD-9992-7641-AAA4-F559394BC745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8373" t="14564" r="7606" b="14049"/>
          <a:stretch/>
        </p:blipFill>
        <p:spPr>
          <a:xfrm>
            <a:off x="10864698" y="2093203"/>
            <a:ext cx="513434" cy="5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4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In teams or individually, identify work scenarios for which data visualization could prove useful.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What insight could be drawn from such visualizations?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Would such visualizations get a buy-in from your supervisors/employers?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How much work would be required to get from design to completion? Are the obstacles mostly of a technical nature? Related to data procurement?   </a:t>
            </a:r>
          </a:p>
        </p:txBody>
      </p:sp>
    </p:spTree>
    <p:extLst>
      <p:ext uri="{BB962C8B-B14F-4D97-AF65-F5344CB8AC3E}">
        <p14:creationId xmlns:p14="http://schemas.microsoft.com/office/powerpoint/2010/main" val="188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VISUALIZATION AND DATA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B3130-A28E-6346-A8EA-AE3AF622A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5EB5E4-CA74-704C-9B59-1DB4935B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2180498"/>
            <a:ext cx="6370751" cy="4140767"/>
          </a:xfrm>
        </p:spPr>
        <p:txBody>
          <a:bodyPr>
            <a:normAutofit/>
          </a:bodyPr>
          <a:lstStyle/>
          <a:p>
            <a:pPr marL="0" indent="0" algn="just" defTabSz="914367">
              <a:spcBef>
                <a:spcPct val="0"/>
              </a:spcBef>
              <a:buNone/>
            </a:pPr>
            <a:r>
              <a:rPr lang="en-US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cs typeface="Segoe UI" pitchFamily="34" charset="0"/>
              </a:rPr>
              <a:t>The past is</a:t>
            </a:r>
            <a:r>
              <a:rPr lang="en-US" b="1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cs typeface="Segoe UI" pitchFamily="34" charset="0"/>
              </a:rPr>
              <a:t> data-driven:</a:t>
            </a:r>
            <a:endParaRPr lang="en-US">
              <a:solidFill>
                <a:srgbClr val="D25036"/>
              </a:solidFill>
            </a:endParaRPr>
          </a:p>
          <a:p>
            <a:pPr algn="just"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mostly Excel (or reporting tools like Cognos)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mostly numbers, tables and non-interactive graphs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distributed on desktop computers, by email, in PowerPoint presentation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static, mostly backwards looking (lagging indicators)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KPIs and dashboards were somewhat contrived</a:t>
            </a:r>
            <a:endParaRPr lang="en-US" sz="21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507" y="1985083"/>
            <a:ext cx="3916069" cy="25546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06B8E-2792-474C-BEF7-0B8D77AC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4920AE-B8CF-0948-90AF-BB48F00409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75" t="13161" b="5997"/>
          <a:stretch/>
        </p:blipFill>
        <p:spPr>
          <a:xfrm>
            <a:off x="8001000" y="4539722"/>
            <a:ext cx="3803460" cy="196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A5EB5E4-CA74-704C-9B59-1DB4935B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2180498"/>
            <a:ext cx="6441906" cy="4140767"/>
          </a:xfrm>
        </p:spPr>
        <p:txBody>
          <a:bodyPr>
            <a:normAutofit/>
          </a:bodyPr>
          <a:lstStyle/>
          <a:p>
            <a:pPr marL="0" indent="0" algn="just" defTabSz="914367">
              <a:spcBef>
                <a:spcPct val="0"/>
              </a:spcBef>
              <a:buNone/>
            </a:pPr>
            <a:r>
              <a:rPr lang="en-US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cs typeface="Segoe UI" pitchFamily="34" charset="0"/>
              </a:rPr>
              <a:t>The future is</a:t>
            </a:r>
            <a:r>
              <a:rPr lang="en-US" b="1">
                <a:ln w="3175">
                  <a:noFill/>
                </a:ln>
                <a:solidFill>
                  <a:schemeClr val="tx1">
                    <a:lumMod val="50000"/>
                  </a:schemeClr>
                </a:solidFill>
                <a:cs typeface="Segoe UI" pitchFamily="34" charset="0"/>
              </a:rPr>
              <a:t> story-driven:</a:t>
            </a:r>
            <a:endParaRPr lang="en-US">
              <a:solidFill>
                <a:srgbClr val="D25036"/>
              </a:solidFill>
            </a:endParaRPr>
          </a:p>
          <a:p>
            <a:pPr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new tools: Power BI, R, </a:t>
            </a:r>
            <a:r>
              <a:rPr lang="en-US" sz="2100" err="1">
                <a:solidFill>
                  <a:prstClr val="black"/>
                </a:solidFill>
              </a:rPr>
              <a:t>Qlickview</a:t>
            </a:r>
            <a:r>
              <a:rPr lang="en-US" sz="2100">
                <a:solidFill>
                  <a:prstClr val="black"/>
                </a:solidFill>
              </a:rPr>
              <a:t> etc.</a:t>
            </a:r>
          </a:p>
          <a:p>
            <a:pPr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mostly visualizations, occasional numbers and tables</a:t>
            </a:r>
          </a:p>
          <a:p>
            <a:pPr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distributed on the web (internal and external)</a:t>
            </a:r>
          </a:p>
          <a:p>
            <a:pPr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dynamic and both backwards and forwards looking (leading and lagging indicators)</a:t>
            </a:r>
          </a:p>
          <a:p>
            <a:pPr>
              <a:buFont typeface="Wingdings" pitchFamily="2" charset="2"/>
              <a:buChar char="§"/>
            </a:pPr>
            <a:r>
              <a:rPr lang="en-US" sz="2100">
                <a:solidFill>
                  <a:prstClr val="black"/>
                </a:solidFill>
              </a:rPr>
              <a:t>data for everyone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06B8E-2792-474C-BEF7-0B8D77AC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B203-77DC-C349-9435-5044581028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3100" y="3009991"/>
            <a:ext cx="4801746" cy="2481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615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A41DB47-1259-4666-A04A-458EF8E02EAF}"/>
              </a:ext>
            </a:extLst>
          </p:cNvPr>
          <p:cNvGrpSpPr/>
          <p:nvPr/>
        </p:nvGrpSpPr>
        <p:grpSpPr>
          <a:xfrm>
            <a:off x="318266" y="2074415"/>
            <a:ext cx="2743201" cy="2625752"/>
            <a:chOff x="636418" y="1636005"/>
            <a:chExt cx="2743201" cy="26257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E03BB1-DE3F-47DC-A217-C0C4D73F4675}"/>
                </a:ext>
              </a:extLst>
            </p:cNvPr>
            <p:cNvSpPr/>
            <p:nvPr/>
          </p:nvSpPr>
          <p:spPr>
            <a:xfrm>
              <a:off x="636419" y="3829709"/>
              <a:ext cx="2743200" cy="432048"/>
            </a:xfrm>
            <a:prstGeom prst="rect">
              <a:avLst/>
            </a:prstGeom>
            <a:solidFill>
              <a:srgbClr val="A5300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latin typeface="Dagny OT" panose="020B0504020201020104" pitchFamily="34" charset="77"/>
                </a:rPr>
                <a:t>Seconds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EC2E251-A380-4898-A500-89016C3BC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418" y="1636005"/>
              <a:ext cx="2743199" cy="205109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9582A6-1B4D-40FE-9C48-9E4BF53C96E3}"/>
              </a:ext>
            </a:extLst>
          </p:cNvPr>
          <p:cNvGrpSpPr/>
          <p:nvPr/>
        </p:nvGrpSpPr>
        <p:grpSpPr>
          <a:xfrm>
            <a:off x="9098555" y="1990479"/>
            <a:ext cx="2743200" cy="2709688"/>
            <a:chOff x="9050947" y="1552069"/>
            <a:chExt cx="2743200" cy="27096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C72187-3E51-4F89-B5C8-7E322B7E6A51}"/>
                </a:ext>
              </a:extLst>
            </p:cNvPr>
            <p:cNvSpPr/>
            <p:nvPr/>
          </p:nvSpPr>
          <p:spPr>
            <a:xfrm>
              <a:off x="9050947" y="3829709"/>
              <a:ext cx="2743200" cy="432048"/>
            </a:xfrm>
            <a:prstGeom prst="rect">
              <a:avLst/>
            </a:prstGeom>
            <a:solidFill>
              <a:srgbClr val="A5300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latin typeface="Dagny OT" panose="020B0504020201020104" pitchFamily="34" charset="77"/>
                </a:rPr>
                <a:t>Hours</a:t>
              </a:r>
            </a:p>
          </p:txBody>
        </p:sp>
        <p:pic>
          <p:nvPicPr>
            <p:cNvPr id="1030" name="Picture 6" descr="https://www.visualcinnamon.com/wp-content/uploads/2016/12/Top-2000-Details-1.png">
              <a:extLst>
                <a:ext uri="{FF2B5EF4-FFF2-40B4-BE49-F238E27FC236}">
                  <a16:creationId xmlns:a16="http://schemas.microsoft.com/office/drawing/2014/main" id="{AE76F3FE-BCB9-4B86-8E10-D9015BD725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51431" y="1552069"/>
              <a:ext cx="2742716" cy="2218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DA9743-CBD9-40D9-907D-F84624442532}"/>
              </a:ext>
            </a:extLst>
          </p:cNvPr>
          <p:cNvCxnSpPr>
            <a:cxnSpLocks/>
          </p:cNvCxnSpPr>
          <p:nvPr/>
        </p:nvCxnSpPr>
        <p:spPr>
          <a:xfrm>
            <a:off x="318266" y="5019481"/>
            <a:ext cx="3607950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ADE07C5-9A07-4001-AF4A-4634781EBA55}"/>
              </a:ext>
            </a:extLst>
          </p:cNvPr>
          <p:cNvSpPr txBox="1"/>
          <p:nvPr/>
        </p:nvSpPr>
        <p:spPr>
          <a:xfrm>
            <a:off x="899791" y="4834815"/>
            <a:ext cx="24449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latin typeface="Dagny OT" panose="020B0504020201020104" pitchFamily="34" charset="77"/>
              </a:rPr>
              <a:t>Infographics/Data Viz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ACBE04-90B0-408F-8FE1-CC3344C2DE3F}"/>
              </a:ext>
            </a:extLst>
          </p:cNvPr>
          <p:cNvCxnSpPr>
            <a:cxnSpLocks/>
          </p:cNvCxnSpPr>
          <p:nvPr/>
        </p:nvCxnSpPr>
        <p:spPr>
          <a:xfrm>
            <a:off x="2507344" y="5437954"/>
            <a:ext cx="3913632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23A1B28-EE79-474A-BA3F-7333C569E3D5}"/>
              </a:ext>
            </a:extLst>
          </p:cNvPr>
          <p:cNvSpPr txBox="1"/>
          <p:nvPr/>
        </p:nvSpPr>
        <p:spPr>
          <a:xfrm>
            <a:off x="3817958" y="5253288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latin typeface="Dagny OT" panose="020B0504020201020104" pitchFamily="34" charset="77"/>
              </a:rPr>
              <a:t>Dashboards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27C3ED-8CD4-4693-926D-743769D7BADA}"/>
              </a:ext>
            </a:extLst>
          </p:cNvPr>
          <p:cNvCxnSpPr>
            <a:cxnSpLocks/>
          </p:cNvCxnSpPr>
          <p:nvPr/>
        </p:nvCxnSpPr>
        <p:spPr>
          <a:xfrm>
            <a:off x="5510392" y="5856427"/>
            <a:ext cx="4028688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8396676-F5AC-42D0-BF9D-1B0738856087}"/>
              </a:ext>
            </a:extLst>
          </p:cNvPr>
          <p:cNvSpPr txBox="1"/>
          <p:nvPr/>
        </p:nvSpPr>
        <p:spPr>
          <a:xfrm>
            <a:off x="7068938" y="5671761"/>
            <a:ext cx="9973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latin typeface="Dagny OT" panose="020B0504020201020104" pitchFamily="34" charset="77"/>
              </a:rPr>
              <a:t>Reports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BD826E-38D2-49A3-B933-620E0D639810}"/>
              </a:ext>
            </a:extLst>
          </p:cNvPr>
          <p:cNvCxnSpPr>
            <a:cxnSpLocks/>
          </p:cNvCxnSpPr>
          <p:nvPr/>
        </p:nvCxnSpPr>
        <p:spPr>
          <a:xfrm>
            <a:off x="8683000" y="6274899"/>
            <a:ext cx="3158755" cy="0"/>
          </a:xfrm>
          <a:prstGeom prst="straightConnector1">
            <a:avLst/>
          </a:prstGeom>
          <a:ln w="38100">
            <a:solidFill>
              <a:srgbClr val="C0504D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8119AF5-3B8C-41C6-957D-333DA9EA1A6F}"/>
              </a:ext>
            </a:extLst>
          </p:cNvPr>
          <p:cNvSpPr txBox="1"/>
          <p:nvPr/>
        </p:nvSpPr>
        <p:spPr>
          <a:xfrm>
            <a:off x="9780579" y="6090233"/>
            <a:ext cx="10518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latin typeface="Dagny OT" panose="020B0504020201020104" pitchFamily="34" charset="77"/>
              </a:rPr>
              <a:t>Data Art</a:t>
            </a:r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644B3D07-CBAB-4C7B-BF54-413F4C67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Defining Context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68FD94-6BAF-4C80-AC88-87846B166FD4}"/>
              </a:ext>
            </a:extLst>
          </p:cNvPr>
          <p:cNvGrpSpPr/>
          <p:nvPr/>
        </p:nvGrpSpPr>
        <p:grpSpPr>
          <a:xfrm>
            <a:off x="6171309" y="1990479"/>
            <a:ext cx="2743684" cy="2709688"/>
            <a:chOff x="6324869" y="1552069"/>
            <a:chExt cx="2743684" cy="27096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C2180F4-8237-4AA7-A828-3FBDF69B1EF0}"/>
                </a:ext>
              </a:extLst>
            </p:cNvPr>
            <p:cNvSpPr/>
            <p:nvPr/>
          </p:nvSpPr>
          <p:spPr>
            <a:xfrm>
              <a:off x="6325353" y="3829709"/>
              <a:ext cx="2743200" cy="432048"/>
            </a:xfrm>
            <a:prstGeom prst="rect">
              <a:avLst/>
            </a:prstGeom>
            <a:solidFill>
              <a:srgbClr val="A5300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latin typeface="Dagny OT" panose="020B0504020201020104" pitchFamily="34" charset="77"/>
                </a:rPr>
                <a:t>Fraction of Hour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AF5FA8C-D0A9-41FE-ACA0-61FAE3559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4869" y="1552069"/>
              <a:ext cx="2742716" cy="164763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567220-8B17-4BCC-9834-4B975B2EDCCD}"/>
              </a:ext>
            </a:extLst>
          </p:cNvPr>
          <p:cNvGrpSpPr/>
          <p:nvPr/>
        </p:nvGrpSpPr>
        <p:grpSpPr>
          <a:xfrm>
            <a:off x="3245030" y="2005193"/>
            <a:ext cx="2778078" cy="2694974"/>
            <a:chOff x="3398590" y="1566783"/>
            <a:chExt cx="2778078" cy="269497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AE3CC2F-0313-4416-8E2F-9EDC4B42202F}"/>
                </a:ext>
              </a:extLst>
            </p:cNvPr>
            <p:cNvSpPr/>
            <p:nvPr/>
          </p:nvSpPr>
          <p:spPr>
            <a:xfrm>
              <a:off x="3398590" y="3829709"/>
              <a:ext cx="2743200" cy="432048"/>
            </a:xfrm>
            <a:prstGeom prst="rect">
              <a:avLst/>
            </a:prstGeom>
            <a:solidFill>
              <a:srgbClr val="A5300F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>
                  <a:latin typeface="Dagny OT" panose="020B0504020201020104" pitchFamily="34" charset="77"/>
                </a:rPr>
                <a:t>Minutes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9CB106-035B-4242-930B-8DF65E564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1391" y="1566783"/>
              <a:ext cx="2775277" cy="2204242"/>
            </a:xfrm>
            <a:prstGeom prst="rect">
              <a:avLst/>
            </a:prstGeom>
            <a:solidFill>
              <a:srgbClr val="A5300F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3615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93FD8-6C16-6B46-8101-2A4124D73841}"/>
              </a:ext>
            </a:extLst>
          </p:cNvPr>
          <p:cNvSpPr txBox="1"/>
          <p:nvPr/>
        </p:nvSpPr>
        <p:spPr>
          <a:xfrm>
            <a:off x="1667471" y="2613393"/>
            <a:ext cx="8857059" cy="1323437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</a:rPr>
              <a:t>Discovery is no longer limited by the collection and processing of data, but rather management, analysis, and visualization.</a:t>
            </a:r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”</a:t>
            </a:r>
          </a:p>
          <a:p>
            <a:pPr algn="ctr"/>
            <a:endParaRPr lang="en-US" sz="140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algn="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@DamianMingle</a:t>
            </a:r>
          </a:p>
        </p:txBody>
      </p:sp>
    </p:spTree>
    <p:extLst>
      <p:ext uri="{BB962C8B-B14F-4D97-AF65-F5344CB8AC3E}">
        <p14:creationId xmlns:p14="http://schemas.microsoft.com/office/powerpoint/2010/main" val="2886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7A600C-8730-F048-99C7-185C7C2DA5B1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0D07A79-74FF-4E53-9EAB-26D43195C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VS. EXPLANATORY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b="1"/>
              <a:t>Exploratory:</a:t>
            </a:r>
            <a:r>
              <a:rPr lang="en-CA"/>
              <a:t> understanding the </a:t>
            </a:r>
            <a:r>
              <a:rPr lang="en-CA" b="1"/>
              <a:t>DATA</a:t>
            </a:r>
            <a:r>
              <a:rPr lang="en-CA"/>
              <a:t> (associated with reports)</a:t>
            </a:r>
          </a:p>
          <a:p>
            <a:pPr marL="0" indent="0">
              <a:buNone/>
            </a:pPr>
            <a:r>
              <a:rPr lang="en-CA" b="1"/>
              <a:t>Explanatory:</a:t>
            </a:r>
            <a:r>
              <a:rPr lang="en-CA"/>
              <a:t> communicating a </a:t>
            </a:r>
            <a:r>
              <a:rPr lang="en-CA" b="1"/>
              <a:t>STORY</a:t>
            </a:r>
            <a:r>
              <a:rPr lang="en-CA"/>
              <a:t> (associated with dashboards and data viz)</a:t>
            </a:r>
          </a:p>
          <a:p>
            <a:endParaRPr lang="en-CA" sz="2000"/>
          </a:p>
          <a:p>
            <a:endParaRPr lang="en-CA" sz="2000"/>
          </a:p>
          <a:p>
            <a:endParaRPr lang="en-CA" sz="2000"/>
          </a:p>
          <a:p>
            <a:endParaRPr lang="en-CA" sz="2000"/>
          </a:p>
          <a:p>
            <a:endParaRPr lang="en-CA" sz="2000"/>
          </a:p>
          <a:p>
            <a:endParaRPr lang="en-CA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A4ED6-6B12-40E9-BBB3-5CB202BD5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408" y="3465535"/>
            <a:ext cx="3502355" cy="2618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1CACBD-59A5-4E7F-8455-98CB333A49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2707" y="3602672"/>
            <a:ext cx="4399895" cy="2643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B4724-E86B-4A9D-89A4-15095B66DC15}"/>
              </a:ext>
            </a:extLst>
          </p:cNvPr>
          <p:cNvSpPr txBox="1"/>
          <p:nvPr/>
        </p:nvSpPr>
        <p:spPr>
          <a:xfrm>
            <a:off x="6003289" y="4751345"/>
            <a:ext cx="58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VS.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8B21E-0366-4EB4-AA6E-3774F2FDD174}"/>
              </a:ext>
            </a:extLst>
          </p:cNvPr>
          <p:cNvSpPr txBox="1"/>
          <p:nvPr/>
        </p:nvSpPr>
        <p:spPr>
          <a:xfrm>
            <a:off x="2809996" y="618622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Dagny OT" panose="020B0504020201020104" pitchFamily="34" charset="77"/>
              </a:rPr>
              <a:t>Exploratory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A7056-47D1-489A-932B-CF9FC05409FF}"/>
              </a:ext>
            </a:extLst>
          </p:cNvPr>
          <p:cNvSpPr txBox="1"/>
          <p:nvPr/>
        </p:nvSpPr>
        <p:spPr>
          <a:xfrm>
            <a:off x="7771493" y="6186226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Dagny OT" panose="020B0504020201020104" pitchFamily="34" charset="77"/>
              </a:rPr>
              <a:t>Explanatory</a:t>
            </a:r>
          </a:p>
        </p:txBody>
      </p:sp>
    </p:spTree>
    <p:extLst>
      <p:ext uri="{BB962C8B-B14F-4D97-AF65-F5344CB8AC3E}">
        <p14:creationId xmlns:p14="http://schemas.microsoft.com/office/powerpoint/2010/main" val="34795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Basic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system does your data represent – objects, attributes, relationships?</a:t>
            </a:r>
          </a:p>
          <a:p>
            <a:pPr marL="0" indent="0">
              <a:buNone/>
            </a:pPr>
            <a:endParaRPr lang="en-US" sz="500" b="1" dirty="0"/>
          </a:p>
          <a:p>
            <a:pPr marL="0" indent="0">
              <a:buNone/>
            </a:pPr>
            <a:r>
              <a:rPr lang="en-US" b="1" dirty="0"/>
              <a:t>How</a:t>
            </a:r>
            <a:r>
              <a:rPr lang="en-US" dirty="0"/>
              <a:t> does it represent this system – i.e. the data model?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Who made this dataset? When? For what purpose?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Assuming a flat file – what do the rows represent? What do the columns represent?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Do you even have enough information (e.g. </a:t>
            </a:r>
            <a:r>
              <a:rPr lang="en-US" b="1" dirty="0"/>
              <a:t>metadata</a:t>
            </a:r>
            <a:r>
              <a:rPr lang="en-US" dirty="0"/>
              <a:t>) to answer these questions? Where can you find more information?</a:t>
            </a:r>
          </a:p>
        </p:txBody>
      </p:sp>
    </p:spTree>
    <p:extLst>
      <p:ext uri="{BB962C8B-B14F-4D97-AF65-F5344CB8AC3E}">
        <p14:creationId xmlns:p14="http://schemas.microsoft.com/office/powerpoint/2010/main" val="71496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Non-Visualization Based Summaries of Your Dataset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324" y="1858407"/>
            <a:ext cx="7835900" cy="270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482" y="5349105"/>
            <a:ext cx="4076700" cy="698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494" y="4814974"/>
            <a:ext cx="2578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5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Pre-Analysis Use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>
                <a:latin typeface="Dagny OT" panose="020B0504020201020104" pitchFamily="34" charset="0"/>
              </a:rPr>
              <a:t>Data visualization can be used to set the stage for analysis:</a:t>
            </a:r>
          </a:p>
          <a:p>
            <a:pPr lvl="1"/>
            <a:endParaRPr lang="en-US" sz="100" b="1">
              <a:latin typeface="Dagny OT" panose="020B0504020201020104" pitchFamily="34" charset="0"/>
            </a:endParaRPr>
          </a:p>
          <a:p>
            <a:pPr lvl="1"/>
            <a:r>
              <a:rPr lang="en-US" b="1">
                <a:latin typeface="Dagny OT" panose="020B0504020201020104" pitchFamily="34" charset="0"/>
              </a:rPr>
              <a:t>detecting anomalous entries </a:t>
            </a:r>
            <a:br>
              <a:rPr lang="en-US">
                <a:latin typeface="Dagny OT" panose="020B0504020201020104" pitchFamily="34" charset="0"/>
              </a:rPr>
            </a:br>
            <a:r>
              <a:rPr lang="en-US">
                <a:latin typeface="Dagny OT" panose="020B0504020201020104" pitchFamily="34" charset="0"/>
              </a:rPr>
              <a:t>invalid entries, missing values, outliers</a:t>
            </a:r>
            <a:r>
              <a:rPr lang="en-US" b="1">
                <a:latin typeface="Dagny OT" panose="020B0504020201020104" pitchFamily="34" charset="0"/>
              </a:rPr>
              <a:t> </a:t>
            </a:r>
          </a:p>
          <a:p>
            <a:pPr lvl="1"/>
            <a:r>
              <a:rPr lang="en-US" b="1">
                <a:latin typeface="Dagny OT" panose="020B0504020201020104" pitchFamily="34" charset="0"/>
              </a:rPr>
              <a:t>shaping the data transformations</a:t>
            </a:r>
            <a:br>
              <a:rPr lang="en-US">
                <a:latin typeface="Dagny OT" panose="020B0504020201020104" pitchFamily="34" charset="0"/>
              </a:rPr>
            </a:br>
            <a:r>
              <a:rPr lang="en-US">
                <a:latin typeface="Dagny OT" panose="020B0504020201020104" pitchFamily="34" charset="0"/>
              </a:rPr>
              <a:t>binning, standardization, Box-Cox transformations, PCA-like transformations</a:t>
            </a:r>
          </a:p>
          <a:p>
            <a:pPr lvl="1"/>
            <a:r>
              <a:rPr lang="en-US" b="1">
                <a:latin typeface="Dagny OT" panose="020B0504020201020104" pitchFamily="34" charset="0"/>
              </a:rPr>
              <a:t>getting a sense for the data</a:t>
            </a:r>
            <a:br>
              <a:rPr lang="en-US">
                <a:latin typeface="Dagny OT" panose="020B0504020201020104" pitchFamily="34" charset="0"/>
              </a:rPr>
            </a:br>
            <a:r>
              <a:rPr lang="en-US">
                <a:latin typeface="Dagny OT" panose="020B0504020201020104" pitchFamily="34" charset="0"/>
              </a:rPr>
              <a:t>data analysis as an art form, exploratory analysis</a:t>
            </a:r>
          </a:p>
          <a:p>
            <a:pPr lvl="1"/>
            <a:r>
              <a:rPr lang="en-US" b="1">
                <a:latin typeface="Dagny OT" panose="020B0504020201020104" pitchFamily="34" charset="0"/>
              </a:rPr>
              <a:t>identifying hidden data structure</a:t>
            </a:r>
            <a:br>
              <a:rPr lang="en-US">
                <a:latin typeface="Dagny OT" panose="020B0504020201020104" pitchFamily="34" charset="0"/>
              </a:rPr>
            </a:br>
            <a:r>
              <a:rPr lang="en-US">
                <a:latin typeface="Dagny OT" panose="020B0504020201020104" pitchFamily="34" charset="0"/>
              </a:rPr>
              <a:t>clustering, associations, patterns informing the next stage of analysis</a:t>
            </a:r>
          </a:p>
        </p:txBody>
      </p:sp>
    </p:spTree>
    <p:extLst>
      <p:ext uri="{BB962C8B-B14F-4D97-AF65-F5344CB8AC3E}">
        <p14:creationId xmlns:p14="http://schemas.microsoft.com/office/powerpoint/2010/main" val="10936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62174D-B5C1-584B-ACFC-12D341FAF551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8" y="240037"/>
            <a:ext cx="5869577" cy="5869577"/>
          </a:xfrm>
        </p:spPr>
      </p:pic>
      <p:sp>
        <p:nvSpPr>
          <p:cNvPr id="10" name="TextBox 9"/>
          <p:cNvSpPr txBox="1"/>
          <p:nvPr/>
        </p:nvSpPr>
        <p:spPr>
          <a:xfrm>
            <a:off x="9734549" y="0"/>
            <a:ext cx="2457451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[Personal dataset]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05425" y="6109614"/>
            <a:ext cx="4729809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Customer arrivals at counter (per minute)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6755" y="307778"/>
            <a:ext cx="2978332" cy="1590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04663" y="336286"/>
            <a:ext cx="3056708" cy="1501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12587" y="2946125"/>
            <a:ext cx="5602961" cy="38328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Customers served at counter (per minute)</a:t>
            </a:r>
          </a:p>
        </p:txBody>
      </p:sp>
    </p:spTree>
    <p:extLst>
      <p:ext uri="{BB962C8B-B14F-4D97-AF65-F5344CB8AC3E}">
        <p14:creationId xmlns:p14="http://schemas.microsoft.com/office/powerpoint/2010/main" val="17780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1CAE3A-36E8-F844-9DA5-3BB382811038}"/>
              </a:ext>
            </a:extLst>
          </p:cNvPr>
          <p:cNvSpPr/>
          <p:nvPr/>
        </p:nvSpPr>
        <p:spPr>
          <a:xfrm>
            <a:off x="169756" y="108738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CDE54A-FBCD-1547-882E-5B1FD50E409F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Pre-Analysis Use vs. Post-Analysis Use</a:t>
            </a:r>
            <a:br>
              <a:rPr lang="en-US"/>
            </a:br>
            <a:r>
              <a:rPr lang="en-US" sz="2400"/>
              <a:t>HEAPING DATA – SELF-REPORTING WORK HOURS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" y="585216"/>
            <a:ext cx="11943684" cy="4789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34550" y="2508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dataset]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0803" y="5368919"/>
            <a:ext cx="47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Self-reported work hours (mins)</a:t>
            </a:r>
          </a:p>
        </p:txBody>
      </p:sp>
    </p:spTree>
    <p:extLst>
      <p:ext uri="{BB962C8B-B14F-4D97-AF65-F5344CB8AC3E}">
        <p14:creationId xmlns:p14="http://schemas.microsoft.com/office/powerpoint/2010/main" val="125738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343408-0D55-1E40-B109-26B995E5D949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" y="346573"/>
            <a:ext cx="8974023" cy="6441802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8785191" y="346574"/>
            <a:ext cx="3267456" cy="4339537"/>
          </a:xfrm>
          <a:prstGeom prst="rect">
            <a:avLst/>
          </a:prstGeom>
          <a:solidFill>
            <a:schemeClr val="bg1"/>
          </a:solidFill>
        </p:spPr>
        <p:txBody>
          <a:bodyPr lIns="91436" tIns="45719" rIns="91436" bIns="45719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sz="10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This graph displays the correlation between life expectancy and GDP per capita.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Countries with higher GDP have a higher life expectancy, in general.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The relationship seems to follow a logarithmic trend: the unit increase in life expectancy per unit increase in GDP decreases as GDP per capita increases.</a:t>
            </a:r>
          </a:p>
          <a:p>
            <a:pPr algn="just"/>
            <a:endParaRPr lang="en-US" sz="210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671560" y="0"/>
            <a:ext cx="3520440" cy="307775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</a:rPr>
              <a:t>[</a:t>
            </a:r>
            <a:r>
              <a:rPr lang="en-US" sz="1400">
                <a:latin typeface="Dagny OT" panose="020B0504020201020104" pitchFamily="34" charset="0"/>
                <a:hlinkClick r:id="rId3"/>
              </a:rPr>
              <a:t>https://ourworldindata.org/life-expectancy</a:t>
            </a:r>
            <a:r>
              <a:rPr lang="en-US" sz="1400"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0377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5D3D7A-0AFE-754E-8EB3-0FF3783562C1}"/>
              </a:ext>
            </a:extLst>
          </p:cNvPr>
          <p:cNvSpPr/>
          <p:nvPr/>
        </p:nvSpPr>
        <p:spPr>
          <a:xfrm>
            <a:off x="169756" y="108738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0622" y="60051"/>
            <a:ext cx="5412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Inglehart-Welzel's</a:t>
            </a:r>
            <a:r>
              <a:rPr lang="en-US" b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 Global Cultural Map (2010-2014)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1D078-77A7-FD47-9AD8-148A0564DE83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65" y="348535"/>
            <a:ext cx="6564166" cy="650946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202118" y="618641"/>
            <a:ext cx="4733581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Traditional values</a:t>
            </a:r>
            <a:br>
              <a:rPr lang="en-US" sz="2400" b="1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2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importance of religion, parent-child ties, deference to authority and traditional family values. </a:t>
            </a:r>
          </a:p>
          <a:p>
            <a:pPr marL="0" indent="0">
              <a:buNone/>
            </a:pPr>
            <a:r>
              <a:rPr lang="en-US" sz="2400" b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Secular-rational values</a:t>
            </a:r>
            <a:r>
              <a:rPr lang="en-US" sz="2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 </a:t>
            </a:r>
            <a:br>
              <a:rPr lang="en-US" sz="2400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2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less emphasis on religion, traditional family values and authority. </a:t>
            </a:r>
          </a:p>
          <a:p>
            <a:pPr marL="0" indent="0">
              <a:buNone/>
            </a:pPr>
            <a:r>
              <a:rPr lang="en-US" sz="2400" b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Survival values </a:t>
            </a:r>
            <a:br>
              <a:rPr lang="en-US" sz="2400" b="1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2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emphasis on economic and physical security.</a:t>
            </a:r>
          </a:p>
          <a:p>
            <a:pPr marL="0" indent="0">
              <a:buNone/>
            </a:pPr>
            <a:r>
              <a:rPr lang="en-US" sz="2400" b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Self-expression values</a:t>
            </a:r>
            <a:br>
              <a:rPr lang="en-US" sz="2400" b="1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2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high priority to environmental protection, growing tolerance of foreigners, gays and lesbians and gender equality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8044057" y="0"/>
            <a:ext cx="4245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1400">
                <a:latin typeface="Dagny OT" panose="020B0504020201020104" pitchFamily="34" charset="77"/>
              </a:rPr>
              <a:t>[</a:t>
            </a: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  <a:hlinkClick r:id="rId3"/>
              </a:rPr>
              <a:t>https://</a:t>
            </a:r>
            <a:r>
              <a:rPr lang="en-US" sz="1400" err="1">
                <a:latin typeface="Dagny OT" panose="020B0504020201020104" pitchFamily="34" charset="77"/>
                <a:ea typeface="Helvetica Light" charset="0"/>
                <a:cs typeface="Helvetica Light" charset="0"/>
                <a:hlinkClick r:id="rId3"/>
              </a:rPr>
              <a:t>en.wikipedia.org</a:t>
            </a: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  <a:hlinkClick r:id="rId3"/>
              </a:rPr>
              <a:t>/wiki/</a:t>
            </a:r>
            <a:r>
              <a:rPr lang="en-US" sz="1400" err="1">
                <a:latin typeface="Dagny OT" panose="020B0504020201020104" pitchFamily="34" charset="77"/>
                <a:ea typeface="Helvetica Light" charset="0"/>
                <a:cs typeface="Helvetica Light" charset="0"/>
                <a:hlinkClick r:id="rId3"/>
              </a:rPr>
              <a:t>World_Values_Survey</a:t>
            </a:r>
            <a:r>
              <a:rPr lang="en-US" sz="140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6828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Which of the pre-analysis uses of visualization is most relevant to your work? </a:t>
            </a:r>
          </a:p>
        </p:txBody>
      </p:sp>
    </p:spTree>
    <p:extLst>
      <p:ext uri="{BB962C8B-B14F-4D97-AF65-F5344CB8AC3E}">
        <p14:creationId xmlns:p14="http://schemas.microsoft.com/office/powerpoint/2010/main" val="289984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BASICS OF DASHBOARDING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C87D-0841-644D-9595-65A23A8C6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154743E9-2A90-C744-9197-3321756EF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67" y="38100"/>
            <a:ext cx="7315200" cy="681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DF45F4-F8B3-6342-B763-B1E5F6626EBE}"/>
              </a:ext>
            </a:extLst>
          </p:cNvPr>
          <p:cNvSpPr txBox="1"/>
          <p:nvPr/>
        </p:nvSpPr>
        <p:spPr>
          <a:xfrm>
            <a:off x="483188" y="1905506"/>
            <a:ext cx="405728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Dagny OT" panose="020B0504020201020104" pitchFamily="34" charset="77"/>
              </a:rPr>
              <a:t>London’s Cholera Outbreak of 1854</a:t>
            </a:r>
          </a:p>
          <a:p>
            <a:pPr algn="just"/>
            <a:endParaRPr lang="en-US" sz="240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just"/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</a:rPr>
              <a:t>Physician John Snow links the outbreak to a contaminated well by plotting number of cases on a map, jump-starting the science of epidemiology.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7DB8D9-267B-4B41-B307-DF1EDD141E95}"/>
              </a:ext>
            </a:extLst>
          </p:cNvPr>
          <p:cNvSpPr/>
          <p:nvPr/>
        </p:nvSpPr>
        <p:spPr>
          <a:xfrm>
            <a:off x="247135" y="160638"/>
            <a:ext cx="4533632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0E1E2B-E731-ED4C-8E98-49BEDF87CFA8}"/>
              </a:ext>
            </a:extLst>
          </p:cNvPr>
          <p:cNvSpPr/>
          <p:nvPr/>
        </p:nvSpPr>
        <p:spPr>
          <a:xfrm>
            <a:off x="96033" y="6166022"/>
            <a:ext cx="4533632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9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Reporting and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/>
              <a:t>An analysis can only be as good as how it is </a:t>
            </a:r>
            <a:r>
              <a:rPr lang="en-CA" b="1"/>
              <a:t>communicated</a:t>
            </a:r>
            <a:r>
              <a:rPr lang="en-CA"/>
              <a:t> and/or </a:t>
            </a:r>
            <a:r>
              <a:rPr lang="en-CA" b="1"/>
              <a:t>deployed</a:t>
            </a:r>
            <a:r>
              <a:rPr lang="en-CA"/>
              <a:t>.</a:t>
            </a:r>
          </a:p>
          <a:p>
            <a:pPr>
              <a:lnSpc>
                <a:spcPct val="100000"/>
              </a:lnSpc>
            </a:pPr>
            <a:endParaRPr lang="en-CA" sz="1000"/>
          </a:p>
          <a:p>
            <a:pPr marL="0" indent="0">
              <a:lnSpc>
                <a:spcPct val="100000"/>
              </a:lnSpc>
              <a:buNone/>
            </a:pPr>
            <a:r>
              <a:rPr lang="en-CA" b="1"/>
              <a:t>Crucial Questions:</a:t>
            </a:r>
          </a:p>
          <a:p>
            <a:pPr lvl="1">
              <a:lnSpc>
                <a:spcPct val="100000"/>
              </a:lnSpc>
            </a:pPr>
            <a:r>
              <a:rPr lang="en-CA"/>
              <a:t>Who is in receipt of the report(s)? </a:t>
            </a:r>
          </a:p>
          <a:p>
            <a:pPr lvl="1">
              <a:lnSpc>
                <a:spcPct val="100000"/>
              </a:lnSpc>
            </a:pPr>
            <a:r>
              <a:rPr lang="en-CA"/>
              <a:t>How are the workflows deployed into production? </a:t>
            </a:r>
          </a:p>
          <a:p>
            <a:pPr lvl="1">
              <a:lnSpc>
                <a:spcPct val="100000"/>
              </a:lnSpc>
            </a:pPr>
            <a:r>
              <a:rPr lang="en-CA"/>
              <a:t>Can data insights be turned into useful policies? </a:t>
            </a:r>
          </a:p>
          <a:p>
            <a:pPr>
              <a:lnSpc>
                <a:spcPct val="100000"/>
              </a:lnSpc>
            </a:pPr>
            <a:endParaRPr lang="en-CA" sz="1000"/>
          </a:p>
          <a:p>
            <a:pPr marL="0" indent="0">
              <a:lnSpc>
                <a:spcPct val="100000"/>
              </a:lnSpc>
              <a:buNone/>
            </a:pPr>
            <a:r>
              <a:rPr lang="en-CA"/>
              <a:t>Automatic reporting should be audited and validated </a:t>
            </a:r>
            <a:r>
              <a:rPr lang="en-CA" b="1"/>
              <a:t>regularly</a:t>
            </a:r>
            <a:r>
              <a:rPr lang="en-CA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075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Reporting and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b="1"/>
              <a:t>Communication</a:t>
            </a:r>
            <a:r>
              <a:rPr lang="en-CA"/>
              <a:t> should occur at various stages of the project, not solely upon completion:</a:t>
            </a:r>
          </a:p>
          <a:p>
            <a:pPr lvl="1" algn="just">
              <a:lnSpc>
                <a:spcPct val="100000"/>
              </a:lnSpc>
            </a:pPr>
            <a:r>
              <a:rPr lang="en-CA"/>
              <a:t>keep sponsors / clients aware of broad lines</a:t>
            </a:r>
          </a:p>
          <a:p>
            <a:pPr lvl="1" algn="just">
              <a:lnSpc>
                <a:spcPct val="100000"/>
              </a:lnSpc>
            </a:pPr>
            <a:r>
              <a:rPr lang="en-CA"/>
              <a:t>technical details may be avoided, but documented nonetheless</a:t>
            </a:r>
          </a:p>
          <a:p>
            <a:pPr lvl="1" algn="just">
              <a:lnSpc>
                <a:spcPct val="100000"/>
              </a:lnSpc>
            </a:pPr>
            <a:endParaRPr lang="en-CA" sz="500"/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/>
              <a:t>Ideal scenario:</a:t>
            </a:r>
            <a:r>
              <a:rPr lang="en-CA"/>
              <a:t> analysis software is also reporting software</a:t>
            </a:r>
          </a:p>
          <a:p>
            <a:pPr lvl="1" algn="just">
              <a:lnSpc>
                <a:spcPct val="100000"/>
              </a:lnSpc>
            </a:pPr>
            <a:r>
              <a:rPr lang="en-CA"/>
              <a:t>minimizes human error related to cut-and-paste</a:t>
            </a:r>
          </a:p>
          <a:p>
            <a:pPr lvl="1" algn="just">
              <a:lnSpc>
                <a:spcPct val="100000"/>
              </a:lnSpc>
            </a:pPr>
            <a:r>
              <a:rPr lang="en-CA"/>
              <a:t>removes the need for keeping analysis and reporting separate</a:t>
            </a:r>
          </a:p>
          <a:p>
            <a:pPr lvl="1" algn="just">
              <a:lnSpc>
                <a:spcPct val="100000"/>
              </a:lnSpc>
            </a:pPr>
            <a:r>
              <a:rPr lang="en-CA"/>
              <a:t>makes sharing the work with other project member easier</a:t>
            </a:r>
          </a:p>
          <a:p>
            <a:pPr lvl="1" algn="just">
              <a:lnSpc>
                <a:spcPct val="100000"/>
              </a:lnSpc>
            </a:pPr>
            <a:endParaRPr lang="en-US" sz="500"/>
          </a:p>
          <a:p>
            <a:pPr marL="0" indent="0">
              <a:lnSpc>
                <a:spcPct val="100000"/>
              </a:lnSpc>
              <a:buNone/>
            </a:pPr>
            <a:r>
              <a:rPr lang="en-CA"/>
              <a:t>Simplify the process further by deploying directly to the Web.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E8362-1BD2-5F41-9FFE-D1EA7BC5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>
                <a:cs typeface="Helvetica" panose="020B0604020202020204" pitchFamily="34" charset="0"/>
              </a:rPr>
              <a:t>What are your favourite reporting tools? </a:t>
            </a:r>
          </a:p>
          <a:p>
            <a:pPr marL="0" indent="0">
              <a:buNone/>
            </a:pPr>
            <a:endParaRPr lang="en-CA" sz="500"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CA">
                <a:cs typeface="Helvetica" panose="020B0604020202020204" pitchFamily="34" charset="0"/>
              </a:rPr>
              <a:t>How much should you test a product before deployment? </a:t>
            </a:r>
          </a:p>
          <a:p>
            <a:pPr marL="0" indent="0">
              <a:buNone/>
            </a:pPr>
            <a:endParaRPr lang="en-CA" sz="500">
              <a:cs typeface="Helvetica" panose="020B0604020202020204" pitchFamily="34" charset="0"/>
            </a:endParaRPr>
          </a:p>
          <a:p>
            <a:pPr marL="0" indent="0">
              <a:buNone/>
            </a:pPr>
            <a:r>
              <a:rPr lang="en-CA">
                <a:cs typeface="Helvetica" panose="020B0604020202020204" pitchFamily="34" charset="0"/>
              </a:rPr>
              <a:t>What’s the cost of deploying a faulty product?</a:t>
            </a:r>
            <a:endParaRPr lang="en-CA" sz="1000"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Dashboards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/>
              <a:t>A </a:t>
            </a:r>
            <a:r>
              <a:rPr lang="en-CA" b="1"/>
              <a:t>dashboard</a:t>
            </a:r>
            <a:r>
              <a:rPr lang="en-CA"/>
              <a:t> is any visual display of data used to monitor conditions and/or facilitate understanding.</a:t>
            </a:r>
          </a:p>
          <a:p>
            <a:pPr algn="just">
              <a:lnSpc>
                <a:spcPct val="100000"/>
              </a:lnSpc>
            </a:pPr>
            <a:endParaRPr lang="en-CA" sz="500"/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/>
              <a:t>Examples:</a:t>
            </a:r>
            <a:r>
              <a:rPr lang="en-CA"/>
              <a:t> </a:t>
            </a:r>
          </a:p>
          <a:p>
            <a:pPr lvl="1" algn="just">
              <a:lnSpc>
                <a:spcPct val="100000"/>
              </a:lnSpc>
            </a:pPr>
            <a:r>
              <a:rPr lang="en-CA"/>
              <a:t>interactive display that allows people to explore motor insurance claims by city, province, driver age, etc. </a:t>
            </a:r>
          </a:p>
          <a:p>
            <a:pPr lvl="1" algn="just">
              <a:lnSpc>
                <a:spcPct val="100000"/>
              </a:lnSpc>
            </a:pPr>
            <a:r>
              <a:rPr lang="en-CA"/>
              <a:t>PDF showing key audit metrics that gets e-mailed to a Department’s DG on a weekly basis.</a:t>
            </a:r>
          </a:p>
          <a:p>
            <a:pPr lvl="1" algn="just">
              <a:lnSpc>
                <a:spcPct val="100000"/>
              </a:lnSpc>
            </a:pPr>
            <a:r>
              <a:rPr lang="en-CA"/>
              <a:t>wall-mounted screen that shows call centre statistics in real-time.</a:t>
            </a:r>
          </a:p>
          <a:p>
            <a:pPr lvl="1" algn="just">
              <a:lnSpc>
                <a:spcPct val="100000"/>
              </a:lnSpc>
            </a:pPr>
            <a:r>
              <a:rPr lang="en-CA"/>
              <a:t>mobile app that allow hospital administrators to review wait times on an hourly- and daily-basis for the current year and the previous year.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6CD591-42FF-6D45-AEED-E18854BAF363}"/>
              </a:ext>
            </a:extLst>
          </p:cNvPr>
          <p:cNvSpPr/>
          <p:nvPr/>
        </p:nvSpPr>
        <p:spPr>
          <a:xfrm>
            <a:off x="5385619" y="-4207"/>
            <a:ext cx="680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[Wexler, Shaffer, </a:t>
            </a:r>
            <a:r>
              <a:rPr lang="en-CA" err="1">
                <a:solidFill>
                  <a:schemeClr val="tx2"/>
                </a:solidFill>
                <a:latin typeface="Dagny OT" panose="020B0504020201020104" pitchFamily="34" charset="77"/>
              </a:rPr>
              <a:t>Cotgreave</a:t>
            </a:r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, </a:t>
            </a:r>
            <a:r>
              <a:rPr lang="en-CA" i="1">
                <a:solidFill>
                  <a:schemeClr val="tx2"/>
                </a:solidFill>
                <a:latin typeface="Dagny OT" panose="020B0504020201020104" pitchFamily="34" charset="77"/>
              </a:rPr>
              <a:t>The Big Book of Dashboards</a:t>
            </a:r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83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Some Questions To Consider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CA"/>
              <a:t>In a car’s dashboard, a small number of </a:t>
            </a:r>
            <a:r>
              <a:rPr lang="en-CA" b="1"/>
              <a:t>key indicators</a:t>
            </a:r>
            <a:r>
              <a:rPr lang="en-CA"/>
              <a:t> (speed, gasoline level, lights, etc.) need to be understood </a:t>
            </a:r>
            <a:r>
              <a:rPr lang="en-CA" b="1"/>
              <a:t>at a glance</a:t>
            </a:r>
            <a:r>
              <a:rPr lang="en-CA"/>
              <a:t>. A dashboard design that does not take these two characteristics under consideration can have catastrophic consequences. </a:t>
            </a:r>
          </a:p>
          <a:p>
            <a:pPr marL="0" indent="0" algn="just">
              <a:buNone/>
            </a:pPr>
            <a:endParaRPr lang="en-CA" sz="500"/>
          </a:p>
          <a:p>
            <a:pPr marL="0" indent="0" algn="just">
              <a:buNone/>
            </a:pPr>
            <a:r>
              <a:rPr lang="en-CA"/>
              <a:t>The following questions need to be answered prior to the dashboard being designed: 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/>
              <a:t>Who is the dashboard’s </a:t>
            </a:r>
            <a:r>
              <a:rPr lang="en-US" b="1"/>
              <a:t>consumer</a:t>
            </a:r>
            <a:r>
              <a:rPr lang="en-US"/>
              <a:t>?</a:t>
            </a:r>
            <a:endParaRPr lang="en-US" sz="700"/>
          </a:p>
          <a:p>
            <a:pPr lvl="1" algn="just">
              <a:buFont typeface="Wingdings" pitchFamily="2" charset="2"/>
              <a:buChar char="§"/>
            </a:pPr>
            <a:r>
              <a:rPr lang="en-US"/>
              <a:t>What </a:t>
            </a:r>
            <a:r>
              <a:rPr lang="en-US" b="1"/>
              <a:t>story</a:t>
            </a:r>
            <a:r>
              <a:rPr lang="en-US"/>
              <a:t> does the dashboard tell?</a:t>
            </a:r>
            <a:endParaRPr lang="en-US" sz="700"/>
          </a:p>
          <a:p>
            <a:pPr lvl="1" algn="just">
              <a:buFont typeface="Wingdings" pitchFamily="2" charset="2"/>
              <a:buChar char="§"/>
            </a:pPr>
            <a:r>
              <a:rPr lang="en-US"/>
              <a:t>What data (categories) will be used?</a:t>
            </a:r>
            <a:endParaRPr lang="en-US" sz="700"/>
          </a:p>
          <a:p>
            <a:pPr lvl="1" algn="just">
              <a:buFont typeface="Wingdings" pitchFamily="2" charset="2"/>
              <a:buChar char="§"/>
            </a:pPr>
            <a:r>
              <a:rPr lang="en-US"/>
              <a:t>What will </a:t>
            </a:r>
            <a:r>
              <a:rPr lang="en-US" b="1"/>
              <a:t>appear</a:t>
            </a:r>
            <a:r>
              <a:rPr lang="en-US"/>
              <a:t> on the dashboard?</a:t>
            </a:r>
            <a:endParaRPr lang="en-US" sz="700"/>
          </a:p>
          <a:p>
            <a:pPr lvl="1" algn="just">
              <a:buFont typeface="Wingdings" pitchFamily="2" charset="2"/>
              <a:buChar char="§"/>
            </a:pPr>
            <a:r>
              <a:rPr lang="en-US"/>
              <a:t>How can the dashboard </a:t>
            </a:r>
            <a:r>
              <a:rPr lang="en-US" b="1"/>
              <a:t>help </a:t>
            </a:r>
            <a:r>
              <a:rPr lang="en-US"/>
              <a:t>the consumer?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31" y="4113846"/>
            <a:ext cx="3322506" cy="220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DASHBOARD DESIGN Guidelines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/>
              <a:t>Nick Smith suggests the following 6 Golden Rules: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b="1"/>
              <a:t>Consider the audience </a:t>
            </a:r>
            <a:r>
              <a:rPr lang="en-US"/>
              <a:t>(who are you trying to inform? does the DG really need to know that the servers are operating at 88% capacity?)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b="1"/>
              <a:t>Select the right type of dashboard </a:t>
            </a:r>
            <a:r>
              <a:rPr lang="en-US"/>
              <a:t>(operational, strategic/executive, analytical)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b="1"/>
              <a:t>Group data logically, use space wisely </a:t>
            </a:r>
            <a:r>
              <a:rPr lang="en-US"/>
              <a:t>(split functional areas: product, sales/marketing, finance, people, etc.)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b="1"/>
              <a:t>Make the data relevant to the audience </a:t>
            </a:r>
            <a:r>
              <a:rPr lang="en-US"/>
              <a:t>(scope and reach of data, different dashboards for different departments, etc.)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b="1"/>
              <a:t>Avoid cluttering the dashboard </a:t>
            </a:r>
            <a:r>
              <a:rPr lang="en-US"/>
              <a:t>(present the most important metrics only)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b="1"/>
              <a:t>Refresh your data at the right frequency </a:t>
            </a:r>
            <a:r>
              <a:rPr lang="en-US"/>
              <a:t>(real-time, daily, weekly, monthly, etc. 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588056-2876-D84C-9591-5BA0BCE628A5}"/>
              </a:ext>
            </a:extLst>
          </p:cNvPr>
          <p:cNvSpPr/>
          <p:nvPr/>
        </p:nvSpPr>
        <p:spPr>
          <a:xfrm>
            <a:off x="1102659" y="-40341"/>
            <a:ext cx="11443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>
                <a:latin typeface="Dagny OT" panose="020B0504020201020104" pitchFamily="34" charset="77"/>
              </a:rPr>
              <a:t>[</a:t>
            </a:r>
            <a:r>
              <a:rPr lang="en-US">
                <a:latin typeface="Dagny OT" panose="020B0504020201020104" pitchFamily="34" charset="77"/>
                <a:hlinkClick r:id="rId2"/>
              </a:rPr>
              <a:t>https://www.geckoboard.com/blog/building-great-dashboards-6-golden-rules-to-successful-dashboard-design</a:t>
            </a:r>
            <a:r>
              <a:rPr lang="en-US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1329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C00ED-24D2-B84E-9171-34122EC63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85" y="-1"/>
            <a:ext cx="7708430" cy="64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234D0C-6CD7-3445-AB85-7B200D53261A}"/>
              </a:ext>
            </a:extLst>
          </p:cNvPr>
          <p:cNvSpPr/>
          <p:nvPr/>
        </p:nvSpPr>
        <p:spPr>
          <a:xfrm rot="16200000">
            <a:off x="-1597431" y="1597431"/>
            <a:ext cx="3564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CA">
                <a:latin typeface="Dagny OT" panose="020B0504020201020104" pitchFamily="34" charset="77"/>
              </a:rPr>
              <a:t>[</a:t>
            </a:r>
            <a:r>
              <a:rPr lang="en-CA">
                <a:latin typeface="Dagny OT" panose="020B0504020201020104" pitchFamily="34" charset="77"/>
                <a:hlinkClick r:id="rId3"/>
              </a:rPr>
              <a:t>https://dashboard.edmonton.ca</a:t>
            </a:r>
            <a:r>
              <a:rPr lang="en-CA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1705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ADC2A7-D586-9543-A77D-DC68D9D4BA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29" y="0"/>
            <a:ext cx="924214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6570065" y="0"/>
            <a:ext cx="5514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Dagny OT" panose="020B0504020201020104" pitchFamily="34" charset="77"/>
              </a:rPr>
              <a:t>[</a:t>
            </a:r>
            <a:r>
              <a:rPr lang="en-US">
                <a:latin typeface="Dagny OT" panose="020B0504020201020104" pitchFamily="34" charset="77"/>
                <a:hlinkClick r:id="rId4"/>
              </a:rPr>
              <a:t>https://bigbookofdashboards.com/dashboards.html</a:t>
            </a:r>
            <a:r>
              <a:rPr lang="en-US">
                <a:latin typeface="Dagny OT" panose="020B0504020201020104" pitchFamily="34" charset="77"/>
              </a:rPr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41088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Metrics Dashboard – Strengths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/>
              <a:t>Easy-to-see key metrics</a:t>
            </a:r>
          </a:p>
          <a:p>
            <a:pPr algn="just">
              <a:lnSpc>
                <a:spcPct val="100000"/>
              </a:lnSpc>
            </a:pPr>
            <a:endParaRPr lang="en-CA" sz="1000"/>
          </a:p>
          <a:p>
            <a:pPr marL="0" indent="0" algn="just">
              <a:lnSpc>
                <a:spcPct val="100000"/>
              </a:lnSpc>
              <a:buNone/>
            </a:pPr>
            <a:r>
              <a:rPr lang="en-CA"/>
              <a:t>Simple color scheme</a:t>
            </a:r>
          </a:p>
          <a:p>
            <a:pPr algn="just">
              <a:lnSpc>
                <a:spcPct val="100000"/>
              </a:lnSpc>
            </a:pPr>
            <a:endParaRPr lang="en-CA" sz="1000"/>
          </a:p>
          <a:p>
            <a:pPr marL="0" indent="0" algn="just">
              <a:lnSpc>
                <a:spcPct val="100000"/>
              </a:lnSpc>
              <a:buNone/>
            </a:pPr>
            <a:r>
              <a:rPr lang="en-CA"/>
              <a:t>Potential to be static or interactive</a:t>
            </a:r>
          </a:p>
          <a:p>
            <a:pPr algn="just">
              <a:lnSpc>
                <a:spcPct val="100000"/>
              </a:lnSpc>
            </a:pPr>
            <a:endParaRPr lang="en-CA" sz="1000"/>
          </a:p>
          <a:p>
            <a:pPr marL="0" indent="0" algn="just">
              <a:lnSpc>
                <a:spcPct val="100000"/>
              </a:lnSpc>
              <a:buNone/>
            </a:pPr>
            <a:r>
              <a:rPr lang="en-CA"/>
              <a:t>Both overview and details are clear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C8908-EE75-444C-877D-48A9B41967D8}"/>
              </a:ext>
            </a:extLst>
          </p:cNvPr>
          <p:cNvSpPr/>
          <p:nvPr/>
        </p:nvSpPr>
        <p:spPr>
          <a:xfrm>
            <a:off x="5385619" y="-4207"/>
            <a:ext cx="680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[Wexler, Shaffer, </a:t>
            </a:r>
            <a:r>
              <a:rPr lang="en-CA" err="1">
                <a:solidFill>
                  <a:schemeClr val="tx2"/>
                </a:solidFill>
                <a:latin typeface="Dagny OT" panose="020B0504020201020104" pitchFamily="34" charset="77"/>
              </a:rPr>
              <a:t>Cotgreave</a:t>
            </a:r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, </a:t>
            </a:r>
            <a:r>
              <a:rPr lang="en-CA" i="1">
                <a:solidFill>
                  <a:schemeClr val="tx2"/>
                </a:solidFill>
                <a:latin typeface="Dagny OT" panose="020B0504020201020104" pitchFamily="34" charset="77"/>
              </a:rPr>
              <a:t>The Big Book of Dashboards</a:t>
            </a:r>
            <a:r>
              <a:rPr lang="en-CA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465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057A-BEFB-374A-8D77-4956C38E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/>
              <a:t>There are no perfect dashboards – no collection of charts will ever suit everyone who encounters it. </a:t>
            </a:r>
          </a:p>
          <a:p>
            <a:pPr algn="just">
              <a:lnSpc>
                <a:spcPct val="100000"/>
              </a:lnSpc>
            </a:pPr>
            <a:endParaRPr lang="en-CA" sz="500"/>
          </a:p>
          <a:p>
            <a:pPr marL="0" indent="0" algn="just">
              <a:lnSpc>
                <a:spcPct val="100000"/>
              </a:lnSpc>
              <a:buNone/>
            </a:pPr>
            <a:r>
              <a:rPr lang="en-CA"/>
              <a:t>All dashboards should be </a:t>
            </a:r>
            <a:r>
              <a:rPr lang="en-CA" b="1"/>
              <a:t>truthful</a:t>
            </a:r>
            <a:r>
              <a:rPr lang="en-CA"/>
              <a:t> and </a:t>
            </a:r>
            <a:r>
              <a:rPr lang="en-CA" b="1"/>
              <a:t>functional</a:t>
            </a:r>
            <a:r>
              <a:rPr lang="en-CA"/>
              <a:t>, but dashboards that are also </a:t>
            </a:r>
            <a:r>
              <a:rPr lang="en-CA" b="1"/>
              <a:t>elegant</a:t>
            </a:r>
            <a:r>
              <a:rPr lang="en-CA"/>
              <a:t> (delightful, enjoyable) will take you further. </a:t>
            </a:r>
          </a:p>
          <a:p>
            <a:pPr algn="just">
              <a:lnSpc>
                <a:spcPct val="100000"/>
              </a:lnSpc>
            </a:pPr>
            <a:endParaRPr lang="en-CA" sz="500"/>
          </a:p>
          <a:p>
            <a:pPr marL="0" indent="0" algn="just">
              <a:lnSpc>
                <a:spcPct val="100000"/>
              </a:lnSpc>
              <a:buNone/>
            </a:pPr>
            <a:r>
              <a:rPr lang="en-CA"/>
              <a:t>All dashboards are </a:t>
            </a:r>
            <a:r>
              <a:rPr lang="en-CA" b="1"/>
              <a:t>incomplete</a:t>
            </a:r>
            <a:r>
              <a:rPr lang="en-CA"/>
              <a:t>. Good dashboards will still lead to dead ends, but they should allow users to ask: “Why? What is the root cause of a problem?”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/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/>
              <a:t>Tools:</a:t>
            </a:r>
            <a:r>
              <a:rPr lang="en-CA"/>
              <a:t> Excel, Power BI, Tableau, R + Shiny, </a:t>
            </a:r>
            <a:r>
              <a:rPr lang="en-CA" err="1"/>
              <a:t>Geckoboard</a:t>
            </a:r>
            <a:r>
              <a:rPr lang="en-CA"/>
              <a:t>, </a:t>
            </a:r>
            <a:r>
              <a:rPr lang="en-CA" err="1"/>
              <a:t>Matillion</a:t>
            </a:r>
            <a:r>
              <a:rPr lang="en-CA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4263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CF1C48-104A-9645-93B2-80E9E080C060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F45F4-F8B3-6342-B763-B1E5F6626EBE}"/>
              </a:ext>
            </a:extLst>
          </p:cNvPr>
          <p:cNvSpPr txBox="1"/>
          <p:nvPr/>
        </p:nvSpPr>
        <p:spPr>
          <a:xfrm>
            <a:off x="4067359" y="6115537"/>
            <a:ext cx="4057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Dagny OT" panose="020B0504020201020104" pitchFamily="34" charset="77"/>
              </a:rPr>
              <a:t>Minard’s March to Moscow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AE706FB-E417-4849-9890-66FC290C4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663"/>
            <a:ext cx="12192000" cy="58048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ABC1DF-54DC-E642-878B-FF1804234E6B}"/>
              </a:ext>
            </a:extLst>
          </p:cNvPr>
          <p:cNvSpPr/>
          <p:nvPr/>
        </p:nvSpPr>
        <p:spPr>
          <a:xfrm>
            <a:off x="10899659" y="2886"/>
            <a:ext cx="1292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[Minard, 1869] </a:t>
            </a:r>
          </a:p>
        </p:txBody>
      </p:sp>
    </p:spTree>
    <p:extLst>
      <p:ext uri="{BB962C8B-B14F-4D97-AF65-F5344CB8AC3E}">
        <p14:creationId xmlns:p14="http://schemas.microsoft.com/office/powerpoint/2010/main" val="25510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eXERCISE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Consider the following dashboards. Can you figure out, at a glance, who their audience is? What are their strengths? What are their limitations? </a:t>
            </a:r>
          </a:p>
          <a:p>
            <a:pPr marL="0" indent="0" algn="just">
              <a:buNone/>
            </a:pPr>
            <a:endParaRPr lang="en-US" sz="1000" dirty="0"/>
          </a:p>
          <a:p>
            <a:pPr marL="0" indent="0" algn="just">
              <a:buNone/>
            </a:pPr>
            <a:r>
              <a:rPr lang="en-US" dirty="0"/>
              <a:t>How could you improve them? </a:t>
            </a:r>
          </a:p>
        </p:txBody>
      </p:sp>
    </p:spTree>
    <p:extLst>
      <p:ext uri="{BB962C8B-B14F-4D97-AF65-F5344CB8AC3E}">
        <p14:creationId xmlns:p14="http://schemas.microsoft.com/office/powerpoint/2010/main" val="33016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ADC2A7-D586-9543-A77D-DC68D9D4BA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29" y="467480"/>
            <a:ext cx="9242142" cy="59230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1595830" y="0"/>
            <a:ext cx="1059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</a:t>
            </a:r>
            <a:r>
              <a:rPr lang="en-US">
                <a:latin typeface="Dagny OT" panose="020B0504020201020104" pitchFamily="34" charset="77"/>
                <a:hlinkClick r:id="rId4"/>
              </a:rPr>
              <a:t>https://www.matillion.com/wp-content/uploads/2014/11/qlikview-poor-use-of-dashboard-software.png</a:t>
            </a:r>
            <a:r>
              <a:rPr lang="en-US">
                <a:latin typeface="Dagny OT" panose="020B0504020201020104" pitchFamily="34" charset="77"/>
              </a:rPr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341565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ADC2A7-D586-9543-A77D-DC68D9D4BA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59" y="467480"/>
            <a:ext cx="7649681" cy="59230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4170252" y="0"/>
            <a:ext cx="8021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</a:t>
            </a:r>
            <a:r>
              <a:rPr lang="en-US">
                <a:latin typeface="Dagny OT" panose="020B0504020201020104" pitchFamily="34" charset="77"/>
                <a:hlinkClick r:id="rId4"/>
              </a:rPr>
              <a:t>https://www.geckoboard.com/assets/2-terrible-dashboard-example-min.png</a:t>
            </a:r>
            <a:r>
              <a:rPr lang="en-US">
                <a:latin typeface="Dagny OT" panose="020B0504020201020104" pitchFamily="34" charset="77"/>
              </a:rPr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192696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ADC2A7-D586-9543-A77D-DC68D9D4BA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10" y="233740"/>
            <a:ext cx="8782540" cy="63905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10763192" y="0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[Personal file]  </a:t>
            </a:r>
          </a:p>
        </p:txBody>
      </p:sp>
    </p:spTree>
    <p:extLst>
      <p:ext uri="{BB962C8B-B14F-4D97-AF65-F5344CB8AC3E}">
        <p14:creationId xmlns:p14="http://schemas.microsoft.com/office/powerpoint/2010/main" val="362413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ADC2A7-D586-9543-A77D-DC68D9D4BA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10" y="585298"/>
            <a:ext cx="8782540" cy="56874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10763192" y="0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[Personal file]  </a:t>
            </a:r>
          </a:p>
        </p:txBody>
      </p:sp>
    </p:spTree>
    <p:extLst>
      <p:ext uri="{BB962C8B-B14F-4D97-AF65-F5344CB8AC3E}">
        <p14:creationId xmlns:p14="http://schemas.microsoft.com/office/powerpoint/2010/main" val="239328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ADC2A7-D586-9543-A77D-DC68D9D4BA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742" y="233740"/>
            <a:ext cx="7350875" cy="63905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10763192" y="0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[Personal file]  </a:t>
            </a:r>
          </a:p>
        </p:txBody>
      </p:sp>
    </p:spTree>
    <p:extLst>
      <p:ext uri="{BB962C8B-B14F-4D97-AF65-F5344CB8AC3E}">
        <p14:creationId xmlns:p14="http://schemas.microsoft.com/office/powerpoint/2010/main" val="658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Dashboard #1: not glanceable, overuse of colour, pie charts??</a:t>
            </a:r>
          </a:p>
          <a:p>
            <a:pPr marL="0" indent="0" algn="just">
              <a:buNone/>
            </a:pPr>
            <a:r>
              <a:rPr lang="en-US" dirty="0"/>
              <a:t>Dashboard #2: 3D visualizations, distracting borders and background, lack of filtered data, insufficient labels and context</a:t>
            </a:r>
          </a:p>
          <a:p>
            <a:pPr marL="0" indent="0" algn="just">
              <a:buNone/>
            </a:pPr>
            <a:r>
              <a:rPr lang="en-US" dirty="0"/>
              <a:t>Dashboards #3: …</a:t>
            </a:r>
          </a:p>
        </p:txBody>
      </p:sp>
    </p:spTree>
    <p:extLst>
      <p:ext uri="{BB962C8B-B14F-4D97-AF65-F5344CB8AC3E}">
        <p14:creationId xmlns:p14="http://schemas.microsoft.com/office/powerpoint/2010/main" val="410914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In teams or individually, identify a scenario for which a dashboard could prove useful. 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/>
              <a:t>Determine specific questions that the dashboard could help answer or insights that it could provide. 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/>
              <a:t>Identify data sources and data elements that could be fed into your dashboard. 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/>
              <a:t>Design a display (with pen and paper) with mock charts. 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/>
              <a:t>What are the strengths and limitations of your dashboard? Is it functional? Elegant? </a:t>
            </a:r>
          </a:p>
        </p:txBody>
      </p:sp>
    </p:spTree>
    <p:extLst>
      <p:ext uri="{BB962C8B-B14F-4D97-AF65-F5344CB8AC3E}">
        <p14:creationId xmlns:p14="http://schemas.microsoft.com/office/powerpoint/2010/main" val="61009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56E5230-BAD7-D743-B55C-378EBBF79430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F45F4-F8B3-6342-B763-B1E5F6626EBE}"/>
              </a:ext>
            </a:extLst>
          </p:cNvPr>
          <p:cNvSpPr txBox="1"/>
          <p:nvPr/>
        </p:nvSpPr>
        <p:spPr>
          <a:xfrm>
            <a:off x="4067359" y="6115537"/>
            <a:ext cx="4057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tx2"/>
                </a:solidFill>
                <a:latin typeface="Dagny OT" panose="020B0504020201020104" pitchFamily="34" charset="77"/>
              </a:rPr>
              <a:t>Minard’s March to Moscow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706FB-E417-4849-9890-66FC290C4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3" t="2111" r="950" b="1568"/>
          <a:stretch/>
        </p:blipFill>
        <p:spPr>
          <a:xfrm>
            <a:off x="-5355" y="428253"/>
            <a:ext cx="12197355" cy="5516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3ACE0E-8182-3E4E-B558-ABD1DA97323E}"/>
              </a:ext>
            </a:extLst>
          </p:cNvPr>
          <p:cNvSpPr/>
          <p:nvPr/>
        </p:nvSpPr>
        <p:spPr>
          <a:xfrm>
            <a:off x="8047917" y="0"/>
            <a:ext cx="41440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77"/>
              </a:rPr>
              <a:t>[DAL Podcast #3 </a:t>
            </a:r>
            <a:r>
              <a:rPr lang="en-US" sz="1400">
                <a:latin typeface="Dagny OT" panose="020B0504020201020104" pitchFamily="34" charset="77"/>
                <a:hlinkClick r:id="rId3"/>
              </a:rPr>
              <a:t>–</a:t>
            </a:r>
            <a:r>
              <a:rPr lang="en-US" sz="1400">
                <a:latin typeface="Dagny OT" panose="020B0504020201020104" pitchFamily="34" charset="77"/>
              </a:rPr>
              <a:t> </a:t>
            </a:r>
            <a:r>
              <a:rPr lang="en-US" sz="1400">
                <a:latin typeface="Dagny OT" panose="020B0504020201020104" pitchFamily="34" charset="77"/>
                <a:hlinkClick r:id="rId3"/>
              </a:rPr>
              <a:t>https://youtu.be/tS_2_IQ5gRw</a:t>
            </a:r>
            <a:r>
              <a:rPr lang="en-US" sz="1400">
                <a:latin typeface="Dagny OT" panose="020B0504020201020104" pitchFamily="34" charset="77"/>
              </a:rPr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337789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Infographics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Created for </a:t>
            </a:r>
            <a:r>
              <a:rPr lang="en-US" b="1">
                <a:latin typeface="Dagny OT" panose="020B0504020201020104" pitchFamily="34" charset="0"/>
              </a:rPr>
              <a:t>story-telling</a:t>
            </a:r>
            <a:r>
              <a:rPr lang="en-US">
                <a:latin typeface="Dagny OT" panose="020B0504020201020104" pitchFamily="34" charset="0"/>
              </a:rPr>
              <a:t> purposes (</a:t>
            </a:r>
            <a:r>
              <a:rPr lang="en-US" b="1">
                <a:latin typeface="Dagny OT" panose="020B0504020201020104" pitchFamily="34" charset="0"/>
              </a:rPr>
              <a:t>subjective</a:t>
            </a:r>
            <a:r>
              <a:rPr lang="en-US">
                <a:latin typeface="Dagny OT" panose="020B0504020201020104" pitchFamily="34" charset="0"/>
              </a:rPr>
              <a:t>)</a:t>
            </a:r>
          </a:p>
          <a:p>
            <a:pPr marL="0" indent="0">
              <a:buNone/>
            </a:pPr>
            <a:endParaRPr lang="en-US" sz="50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Intended for a </a:t>
            </a:r>
            <a:r>
              <a:rPr lang="en-US" b="1">
                <a:latin typeface="Dagny OT" panose="020B0504020201020104" pitchFamily="34" charset="0"/>
              </a:rPr>
              <a:t>specific</a:t>
            </a:r>
            <a:r>
              <a:rPr lang="en-US">
                <a:latin typeface="Dagny OT" panose="020B0504020201020104" pitchFamily="34" charset="0"/>
              </a:rPr>
              <a:t> audience</a:t>
            </a:r>
          </a:p>
          <a:p>
            <a:pPr marL="0" indent="0">
              <a:buNone/>
            </a:pPr>
            <a:endParaRPr lang="en-US" sz="500" b="1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b="1">
                <a:latin typeface="Dagny OT" panose="020B0504020201020104" pitchFamily="34" charset="0"/>
              </a:rPr>
              <a:t>Self-contained</a:t>
            </a:r>
            <a:r>
              <a:rPr lang="en-US">
                <a:latin typeface="Dagny OT" panose="020B0504020201020104" pitchFamily="34" charset="0"/>
              </a:rPr>
              <a:t> and discrete</a:t>
            </a:r>
          </a:p>
          <a:p>
            <a:pPr marL="0" indent="0">
              <a:buNone/>
            </a:pPr>
            <a:endParaRPr lang="en-US" sz="50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Graphic design aspect is key</a:t>
            </a:r>
          </a:p>
          <a:p>
            <a:pPr marL="0" indent="0">
              <a:buNone/>
            </a:pPr>
            <a:endParaRPr lang="en-US" sz="50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Cannot usually be re-used with other data</a:t>
            </a:r>
          </a:p>
          <a:p>
            <a:pPr marL="0" indent="0">
              <a:buNone/>
            </a:pPr>
            <a:endParaRPr lang="en-US" sz="50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Can incorporate </a:t>
            </a:r>
            <a:r>
              <a:rPr lang="en-US" b="1">
                <a:latin typeface="Dagny OT" panose="020B0504020201020104" pitchFamily="34" charset="0"/>
              </a:rPr>
              <a:t>unquantifiable</a:t>
            </a:r>
            <a:r>
              <a:rPr lang="en-US">
                <a:latin typeface="Dagny OT" panose="020B0504020201020104" pitchFamily="34" charset="0"/>
              </a:rPr>
              <a:t> information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214" y="442143"/>
            <a:ext cx="5342989" cy="6281540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chemeClr val="bg1"/>
            </a:solidFill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805564" y="-48"/>
            <a:ext cx="2386437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J.P. Blackard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527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</a:t>
            </a:r>
            <a:endParaRPr lang="en-US" sz="240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194" y="2180498"/>
            <a:ext cx="6291556" cy="41407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A </a:t>
            </a:r>
            <a:r>
              <a:rPr lang="en-US" b="1">
                <a:latin typeface="Dagny OT" panose="020B0504020201020104" pitchFamily="34" charset="0"/>
              </a:rPr>
              <a:t>method</a:t>
            </a:r>
            <a:r>
              <a:rPr lang="en-US">
                <a:latin typeface="Dagny OT" panose="020B0504020201020104" pitchFamily="34" charset="0"/>
              </a:rPr>
              <a:t>, as well as an item (</a:t>
            </a:r>
            <a:r>
              <a:rPr lang="en-US" b="1">
                <a:latin typeface="Dagny OT" panose="020B0504020201020104" pitchFamily="34" charset="0"/>
              </a:rPr>
              <a:t>objective</a:t>
            </a:r>
            <a:r>
              <a:rPr lang="en-US">
                <a:latin typeface="Dagny OT" panose="020B0504020201020104" pitchFamily="34" charset="0"/>
              </a:rPr>
              <a:t>)</a:t>
            </a:r>
          </a:p>
          <a:p>
            <a:pPr marL="0" indent="0">
              <a:buNone/>
            </a:pPr>
            <a:endParaRPr lang="en-US" sz="50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Typically focuses on the</a:t>
            </a:r>
            <a:r>
              <a:rPr lang="en-US" b="1">
                <a:latin typeface="Dagny OT" panose="020B0504020201020104" pitchFamily="34" charset="0"/>
              </a:rPr>
              <a:t> quantifiable</a:t>
            </a:r>
            <a:endParaRPr lang="en-US" sz="500">
              <a:latin typeface="Dagny OT" panose="020B0504020201020104" pitchFamily="34" charset="0"/>
            </a:endParaRPr>
          </a:p>
          <a:p>
            <a:pPr marL="0" indent="0">
              <a:buNone/>
            </a:pPr>
            <a:endParaRPr lang="en-US" sz="50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Used to make sense of the data or to make it </a:t>
            </a:r>
            <a:br>
              <a:rPr lang="en-US">
                <a:latin typeface="Dagny OT" panose="020B0504020201020104" pitchFamily="34" charset="0"/>
              </a:rPr>
            </a:br>
            <a:r>
              <a:rPr lang="en-US" b="1">
                <a:latin typeface="Dagny OT" panose="020B0504020201020104" pitchFamily="34" charset="0"/>
              </a:rPr>
              <a:t>accessible</a:t>
            </a:r>
            <a:r>
              <a:rPr lang="en-US">
                <a:latin typeface="Dagny OT" panose="020B0504020201020104" pitchFamily="34" charset="0"/>
              </a:rPr>
              <a:t> (datasets can be massive and unwieldy)</a:t>
            </a:r>
          </a:p>
          <a:p>
            <a:pPr marL="0" indent="0">
              <a:buNone/>
            </a:pPr>
            <a:endParaRPr lang="en-US" sz="50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May be generated automatically</a:t>
            </a:r>
          </a:p>
          <a:p>
            <a:pPr marL="0" indent="0">
              <a:buNone/>
            </a:pPr>
            <a:endParaRPr lang="en-US" sz="50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>
                <a:latin typeface="Dagny OT" panose="020B0504020201020104" pitchFamily="34" charset="0"/>
              </a:rPr>
              <a:t>The look and feel are less important than the </a:t>
            </a:r>
            <a:r>
              <a:rPr lang="en-US" b="1">
                <a:latin typeface="Dagny OT" panose="020B0504020201020104" pitchFamily="34" charset="0"/>
              </a:rPr>
              <a:t>insights conveyed </a:t>
            </a:r>
            <a:r>
              <a:rPr lang="en-US">
                <a:latin typeface="Dagny OT" panose="020B0504020201020104" pitchFamily="34" charset="0"/>
              </a:rPr>
              <a:t>by the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42" y="443461"/>
            <a:ext cx="5564881" cy="59154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05564" y="0"/>
            <a:ext cx="2386437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[Author unknown]</a:t>
            </a:r>
          </a:p>
        </p:txBody>
      </p:sp>
    </p:spTree>
    <p:extLst>
      <p:ext uri="{BB962C8B-B14F-4D97-AF65-F5344CB8AC3E}">
        <p14:creationId xmlns:p14="http://schemas.microsoft.com/office/powerpoint/2010/main" val="292303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DEA61-A686-0143-8B5F-BF580D43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UP TO the 20</a:t>
            </a:r>
            <a:r>
              <a:rPr lang="en-US" baseline="30000"/>
              <a:t>tH </a:t>
            </a:r>
            <a:r>
              <a:rPr lang="en-US"/>
              <a:t>CENTURY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D85EB-97FB-6949-9341-6499E05B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 the 20</a:t>
            </a:r>
            <a:r>
              <a:rPr lang="en-US" baseline="30000"/>
              <a:t>th</a:t>
            </a:r>
            <a:r>
              <a:rPr lang="en-US"/>
              <a:t> century, data problems were mostly related to </a:t>
            </a:r>
          </a:p>
          <a:p>
            <a:pPr lvl="1">
              <a:buFont typeface="Wingdings" pitchFamily="2" charset="2"/>
              <a:buChar char="§"/>
            </a:pPr>
            <a:r>
              <a:rPr lang="en-US" b="1"/>
              <a:t>engineering</a:t>
            </a:r>
            <a:r>
              <a:rPr lang="en-US"/>
              <a:t> (design of machines)</a:t>
            </a:r>
          </a:p>
          <a:p>
            <a:pPr lvl="1">
              <a:buFont typeface="Wingdings" pitchFamily="2" charset="2"/>
              <a:buChar char="§"/>
            </a:pPr>
            <a:r>
              <a:rPr lang="en-US" b="1"/>
              <a:t>sciences</a:t>
            </a:r>
            <a:r>
              <a:rPr lang="en-US"/>
              <a:t> (formulation of theories) </a:t>
            </a:r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/>
              <a:t>Problems were solved </a:t>
            </a:r>
            <a:r>
              <a:rPr lang="en-US" b="1"/>
              <a:t>empirically</a:t>
            </a:r>
            <a:r>
              <a:rPr lang="en-US"/>
              <a:t>, </a:t>
            </a:r>
            <a:r>
              <a:rPr lang="en-US" b="1"/>
              <a:t>theoretically</a:t>
            </a:r>
            <a:r>
              <a:rPr lang="en-US"/>
              <a:t>, or through </a:t>
            </a:r>
            <a:r>
              <a:rPr lang="en-US" b="1"/>
              <a:t>computation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434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5A54-6D3F-A343-8AD9-8D5D4FF6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UP TO the 20</a:t>
            </a:r>
            <a:r>
              <a:rPr lang="en-US" baseline="30000"/>
              <a:t>tH </a:t>
            </a:r>
            <a:r>
              <a:rPr lang="en-US"/>
              <a:t>CENTURY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60E47-DC2F-B942-AD9E-669EB6E000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CA"/>
                  <a:t>Engineers equipped machines with sensors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/>
                  <a:t> used data to assess if the machines behaved as expected &amp; to improve designs.</a:t>
                </a:r>
              </a:p>
              <a:p>
                <a:pPr marL="0" indent="0" algn="just">
                  <a:buNone/>
                </a:pPr>
                <a:endParaRPr lang="en-CA" sz="1000"/>
              </a:p>
              <a:p>
                <a:pPr marL="0" indent="0" algn="just">
                  <a:buNone/>
                </a:pPr>
                <a:r>
                  <a:rPr lang="en-CA"/>
                  <a:t>Scientists set up experiments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A"/>
                  <a:t> used data to test the validity of theories.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CA"/>
                  <a:t>Experiments are expensive; relatively few data points are generated.</a:t>
                </a:r>
              </a:p>
              <a:p>
                <a:pPr marL="0" indent="0" algn="just">
                  <a:buNone/>
                </a:pPr>
                <a:endParaRPr lang="en-CA" sz="1000"/>
              </a:p>
              <a:p>
                <a:pPr marL="0" indent="0" algn="just">
                  <a:buNone/>
                </a:pPr>
                <a:r>
                  <a:rPr lang="en-CA"/>
                  <a:t>Data contained additional information which is often ignored.</a:t>
                </a:r>
              </a:p>
              <a:p>
                <a:pPr lvl="1" algn="just"/>
                <a:r>
                  <a:rPr lang="en-CA"/>
                  <a:t>Example: Mendel’s experimental data, analyzed by Fisher, found to be too good to be true.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C60E47-DC2F-B942-AD9E-669EB6E00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368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Custom 1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D55816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13" ma:contentTypeDescription="Create a new document." ma:contentTypeScope="" ma:versionID="0b490748f079ae88b68d0b45c00d4d5e">
  <xsd:schema xmlns:xsd="http://www.w3.org/2001/XMLSchema" xmlns:xs="http://www.w3.org/2001/XMLSchema" xmlns:p="http://schemas.microsoft.com/office/2006/metadata/properties" xmlns:ns2="48e51f69-d585-4695-9488-9f1e0dda2451" xmlns:ns3="8af2e75b-a049-4411-93ed-ab3193f50e08" targetNamespace="http://schemas.microsoft.com/office/2006/metadata/properties" ma:root="true" ma:fieldsID="fb0a8822ad2523c0ac6614f4b86ca9cc" ns2:_="" ns3:_="">
    <xsd:import namespace="48e51f69-d585-4695-9488-9f1e0dda2451"/>
    <xsd:import namespace="8af2e75b-a049-4411-93ed-ab3193f50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97c125e-d6d8-4378-9252-3cf41b42e9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2e75b-a049-4411-93ed-ab3193f50e0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fb195f3-8cc8-4cd2-8a7d-b59319b37a0f}" ma:internalName="TaxCatchAll" ma:showField="CatchAllData" ma:web="8af2e75b-a049-4411-93ed-ab3193f50e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8e51f69-d585-4695-9488-9f1e0dda2451">
      <Terms xmlns="http://schemas.microsoft.com/office/infopath/2007/PartnerControls"/>
    </lcf76f155ced4ddcb4097134ff3c332f>
    <TaxCatchAll xmlns="8af2e75b-a049-4411-93ed-ab3193f50e08" xsi:nil="true"/>
  </documentManagement>
</p:properties>
</file>

<file path=customXml/itemProps1.xml><?xml version="1.0" encoding="utf-8"?>
<ds:datastoreItem xmlns:ds="http://schemas.openxmlformats.org/officeDocument/2006/customXml" ds:itemID="{30C8DB0F-D6DC-4F97-8AED-E84F288A63FA}"/>
</file>

<file path=customXml/itemProps2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DC264-CFF2-4234-A17E-9BCF5601879B}">
  <ds:schemaRefs>
    <ds:schemaRef ds:uri="http://schemas.microsoft.com/office/2006/metadata/properties"/>
    <ds:schemaRef ds:uri="http://purl.org/dc/terms/"/>
    <ds:schemaRef ds:uri="48e51f69-d585-4695-9488-9f1e0dda2451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4142</TotalTime>
  <Words>2046</Words>
  <Application>Microsoft Macintosh PowerPoint</Application>
  <PresentationFormat>Widescreen</PresentationFormat>
  <Paragraphs>286</Paragraphs>
  <Slides>47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Calibri</vt:lpstr>
      <vt:lpstr>Cambria Math</vt:lpstr>
      <vt:lpstr>Dagny OT</vt:lpstr>
      <vt:lpstr>Tw Cen MT</vt:lpstr>
      <vt:lpstr>Wingdings</vt:lpstr>
      <vt:lpstr>Wingdings 2</vt:lpstr>
      <vt:lpstr>Dividend</vt:lpstr>
      <vt:lpstr>INTRODUCTION</vt:lpstr>
      <vt:lpstr>PowerPoint Presentation</vt:lpstr>
      <vt:lpstr>PowerPoint Presentation</vt:lpstr>
      <vt:lpstr>PowerPoint Presentation</vt:lpstr>
      <vt:lpstr>PowerPoint Presentation</vt:lpstr>
      <vt:lpstr>Infographics</vt:lpstr>
      <vt:lpstr>Data Visualization</vt:lpstr>
      <vt:lpstr>DATA UP TO the 20tH CENTURY </vt:lpstr>
      <vt:lpstr>DATA UP TO the 20tH CENTURY </vt:lpstr>
      <vt:lpstr>DATA in the 21st CENTURY </vt:lpstr>
      <vt:lpstr>DATA in the 21st CENTURY </vt:lpstr>
      <vt:lpstr>EXERCISE</vt:lpstr>
      <vt:lpstr>The (Messy) Analysis Process</vt:lpstr>
      <vt:lpstr>DATA Environment</vt:lpstr>
      <vt:lpstr>EXERCISE</vt:lpstr>
      <vt:lpstr>VISUALIZATION AND DATA EXPLORATION</vt:lpstr>
      <vt:lpstr>OVERVIEW</vt:lpstr>
      <vt:lpstr>OVERVIEW</vt:lpstr>
      <vt:lpstr>Defining Context</vt:lpstr>
      <vt:lpstr>EXPLORATORY VS. EXPLANATORY ANALYSIS</vt:lpstr>
      <vt:lpstr>Some Basic Questions</vt:lpstr>
      <vt:lpstr>Non-Visualization Based Summaries of Your Dataset</vt:lpstr>
      <vt:lpstr>Pre-Analysis Use</vt:lpstr>
      <vt:lpstr>PowerPoint Presentation</vt:lpstr>
      <vt:lpstr>Pre-Analysis Use vs. Post-Analysis Use HEAPING DATA – SELF-REPORTING WORK HOURS</vt:lpstr>
      <vt:lpstr>PowerPoint Presentation</vt:lpstr>
      <vt:lpstr>PowerPoint Presentation</vt:lpstr>
      <vt:lpstr>DISCUSSION</vt:lpstr>
      <vt:lpstr>BASICS OF DASHBOARDING</vt:lpstr>
      <vt:lpstr>Reporting and Deployment</vt:lpstr>
      <vt:lpstr>Reporting and Deployment</vt:lpstr>
      <vt:lpstr>DISCUSSION</vt:lpstr>
      <vt:lpstr>Dashboards</vt:lpstr>
      <vt:lpstr>Some Questions To Consider</vt:lpstr>
      <vt:lpstr>DASHBOARD DESIGN Guidelines</vt:lpstr>
      <vt:lpstr>PowerPoint Presentation</vt:lpstr>
      <vt:lpstr>PowerPoint Presentation</vt:lpstr>
      <vt:lpstr>Course Metrics Dashboard – Strengths</vt:lpstr>
      <vt:lpstr>DISCUSSION</vt:lpstr>
      <vt:lpstr>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198</cp:revision>
  <dcterms:created xsi:type="dcterms:W3CDTF">2020-08-02T19:49:53Z</dcterms:created>
  <dcterms:modified xsi:type="dcterms:W3CDTF">2020-09-09T22:39:44Z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  <property fmtid="{D5CDD505-2E9C-101B-9397-08002B2CF9AE}" pid="3" name="MediaServiceImageTags">
    <vt:lpwstr/>
  </property>
</Properties>
</file>